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9"/>
  </p:notesMasterIdLst>
  <p:sldIdLst>
    <p:sldId id="257" r:id="rId2"/>
    <p:sldId id="329" r:id="rId3"/>
    <p:sldId id="330" r:id="rId4"/>
    <p:sldId id="273" r:id="rId5"/>
    <p:sldId id="331" r:id="rId6"/>
    <p:sldId id="274" r:id="rId7"/>
    <p:sldId id="281" r:id="rId8"/>
    <p:sldId id="332" r:id="rId9"/>
    <p:sldId id="258" r:id="rId10"/>
    <p:sldId id="282" r:id="rId11"/>
    <p:sldId id="259" r:id="rId12"/>
    <p:sldId id="328" r:id="rId13"/>
    <p:sldId id="335" r:id="rId14"/>
    <p:sldId id="334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63" r:id="rId23"/>
    <p:sldId id="262" r:id="rId24"/>
    <p:sldId id="339" r:id="rId25"/>
    <p:sldId id="340" r:id="rId26"/>
    <p:sldId id="341" r:id="rId27"/>
    <p:sldId id="349" r:id="rId28"/>
    <p:sldId id="275" r:id="rId29"/>
    <p:sldId id="270" r:id="rId30"/>
    <p:sldId id="316" r:id="rId31"/>
    <p:sldId id="283" r:id="rId32"/>
    <p:sldId id="342" r:id="rId33"/>
    <p:sldId id="277" r:id="rId34"/>
    <p:sldId id="318" r:id="rId35"/>
    <p:sldId id="271" r:id="rId36"/>
    <p:sldId id="319" r:id="rId37"/>
    <p:sldId id="284" r:id="rId38"/>
    <p:sldId id="320" r:id="rId39"/>
    <p:sldId id="285" r:id="rId40"/>
    <p:sldId id="321" r:id="rId41"/>
    <p:sldId id="286" r:id="rId42"/>
    <p:sldId id="287" r:id="rId43"/>
    <p:sldId id="343" r:id="rId44"/>
    <p:sldId id="344" r:id="rId45"/>
    <p:sldId id="290" r:id="rId46"/>
    <p:sldId id="302" r:id="rId47"/>
    <p:sldId id="297" r:id="rId48"/>
    <p:sldId id="303" r:id="rId49"/>
    <p:sldId id="307" r:id="rId50"/>
    <p:sldId id="350" r:id="rId51"/>
    <p:sldId id="305" r:id="rId52"/>
    <p:sldId id="289" r:id="rId53"/>
    <p:sldId id="348" r:id="rId54"/>
    <p:sldId id="364" r:id="rId55"/>
    <p:sldId id="347" r:id="rId56"/>
    <p:sldId id="351" r:id="rId57"/>
    <p:sldId id="267" r:id="rId58"/>
  </p:sldIdLst>
  <p:sldSz cx="9144000" cy="6858000" type="screen4x3"/>
  <p:notesSz cx="6731000" cy="9855200"/>
  <p:embeddedFontLst>
    <p:embeddedFont>
      <p:font typeface="ＭＳ Ｐゴシック" panose="020B0600070205080204" pitchFamily="34" charset="-128"/>
      <p:regular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Droid Sans" panose="020B0604020202020204" charset="0"/>
      <p:regular r:id="rId65"/>
      <p:bold r:id="rId66"/>
    </p:embeddedFont>
    <p:embeddedFont>
      <p:font typeface="Droid Serif" panose="020B0604020202020204" charset="0"/>
      <p:regular r:id="rId67"/>
      <p:bold r:id="rId68"/>
      <p:italic r:id="rId69"/>
      <p:boldItalic r:id="rId70"/>
    </p:embeddedFont>
    <p:embeddedFont>
      <p:font typeface="MS Mincho" panose="02020609040205080304" pitchFamily="49" charset="-128"/>
      <p:regular r:id="rId71"/>
    </p:embeddedFont>
    <p:embeddedFont>
      <p:font typeface="Trebuchet MS" panose="020B0603020202020204" pitchFamily="34" charset="0"/>
      <p:regular r:id="rId72"/>
      <p:bold r:id="rId73"/>
      <p:italic r:id="rId74"/>
      <p:boldItalic r:id="rId7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rsten Schreibers" initials="KS" lastIdx="16" clrIdx="0"/>
  <p:cmAuthor id="1" name="Rupert Henn" initials="RH" lastIdx="4" clrIdx="1"/>
  <p:cmAuthor id="2" name="Berthold Holtmann" initials="Ho" lastIdx="1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DA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054" autoAdjust="0"/>
    <p:restoredTop sz="94673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74" Type="http://schemas.openxmlformats.org/officeDocument/2006/relationships/font" Target="fonts/font15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2676" y="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DB810-4FC7-4D75-9B28-CACF70150C73}" type="datetimeFigureOut">
              <a:rPr lang="de-DE" smtClean="0"/>
              <a:t>16.07.2018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681220"/>
            <a:ext cx="538480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2676" y="9360730"/>
            <a:ext cx="2916767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33325-05D3-424B-A781-67CEC9C9A3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13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Comment: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>
                <a:solidFill>
                  <a:schemeClr val="tx1"/>
                </a:solidFill>
                <a:effectLst/>
                <a:latin typeface="Trebuchet MS" charset="0"/>
                <a:ea typeface="ＭＳ Ｐゴシック" charset="0"/>
                <a:cs typeface="+mn-cs"/>
              </a:rPr>
              <a:t>More specifically the project must provide a common basis to the Social Partners for their engagement in establishing a European manning framework that meets the needs of the sector.</a:t>
            </a:r>
            <a:endParaRPr lang="en-GB" sz="800" b="1" kern="1200" dirty="0">
              <a:solidFill>
                <a:schemeClr val="tx1"/>
              </a:solidFill>
              <a:effectLst/>
              <a:latin typeface="Trebuchet MS" charset="0"/>
              <a:ea typeface="ＭＳ Ｐゴシック" charset="0"/>
              <a:cs typeface="+mn-cs"/>
            </a:endParaRPr>
          </a:p>
          <a:p>
            <a:r>
              <a:rPr lang="en-US" sz="800" kern="1200" dirty="0">
                <a:solidFill>
                  <a:schemeClr val="tx1"/>
                </a:solidFill>
                <a:effectLst/>
                <a:latin typeface="Trebuchet MS" charset="0"/>
                <a:ea typeface="ＭＳ Ｐゴシック" charset="0"/>
                <a:cs typeface="+mn-cs"/>
              </a:rPr>
              <a:t>In order to fully reflect the reality of today’s European IWT sector, the social partners would like to have as much feedback as possible, and thus propose to work in a diversified manner:</a:t>
            </a:r>
            <a:endParaRPr lang="en-GB" sz="800" kern="1200" dirty="0">
              <a:solidFill>
                <a:schemeClr val="tx1"/>
              </a:solidFill>
              <a:effectLst/>
              <a:latin typeface="Trebuchet MS" charset="0"/>
              <a:ea typeface="ＭＳ Ｐゴシック" charset="0"/>
              <a:cs typeface="+mn-cs"/>
            </a:endParaRPr>
          </a:p>
          <a:p>
            <a:r>
              <a:rPr lang="en-US" sz="800" kern="1200" dirty="0">
                <a:solidFill>
                  <a:schemeClr val="tx1"/>
                </a:solidFill>
                <a:effectLst/>
                <a:latin typeface="Trebuchet MS" charset="0"/>
                <a:ea typeface="ＭＳ Ｐゴシック" charset="0"/>
                <a:cs typeface="+mn-cs"/>
              </a:rPr>
              <a:t>Part 1		Compilation &amp; analysis of studies – research – publications – sector information already available;</a:t>
            </a:r>
            <a:endParaRPr lang="en-GB" sz="800" kern="1200" dirty="0">
              <a:solidFill>
                <a:schemeClr val="tx1"/>
              </a:solidFill>
              <a:effectLst/>
              <a:latin typeface="Trebuchet MS" charset="0"/>
              <a:ea typeface="ＭＳ Ｐゴシック" charset="0"/>
              <a:cs typeface="+mn-cs"/>
            </a:endParaRPr>
          </a:p>
          <a:p>
            <a:r>
              <a:rPr lang="en-US" sz="800" kern="1200" dirty="0">
                <a:solidFill>
                  <a:schemeClr val="tx1"/>
                </a:solidFill>
                <a:effectLst/>
                <a:latin typeface="Trebuchet MS" charset="0"/>
                <a:ea typeface="ＭＳ Ｐゴシック" charset="0"/>
                <a:cs typeface="+mn-cs"/>
              </a:rPr>
              <a:t>Part 2		A broad consultation </a:t>
            </a:r>
            <a:r>
              <a:rPr lang="en-US" sz="800" kern="1200" dirty="0" err="1">
                <a:solidFill>
                  <a:schemeClr val="tx1"/>
                </a:solidFill>
                <a:effectLst/>
                <a:latin typeface="Trebuchet MS" charset="0"/>
                <a:ea typeface="ＭＳ Ｐゴシック" charset="0"/>
                <a:cs typeface="+mn-cs"/>
              </a:rPr>
              <a:t>organised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Trebuchet MS" charset="0"/>
                <a:ea typeface="ＭＳ Ｐゴシック" charset="0"/>
                <a:cs typeface="+mn-cs"/>
              </a:rPr>
              <a:t> amongst operators and crewmembers - consisting of paper/online questionnaires as well as in-the-field interviews.</a:t>
            </a:r>
            <a:endParaRPr lang="en-GB" sz="800" kern="1200" dirty="0">
              <a:solidFill>
                <a:schemeClr val="tx1"/>
              </a:solidFill>
              <a:effectLst/>
              <a:latin typeface="Trebuchet MS" charset="0"/>
              <a:ea typeface="ＭＳ Ｐゴシック" charset="0"/>
              <a:cs typeface="+mn-cs"/>
            </a:endParaRPr>
          </a:p>
          <a:p>
            <a:r>
              <a:rPr lang="en-US" sz="800" kern="1200" dirty="0">
                <a:solidFill>
                  <a:schemeClr val="tx1"/>
                </a:solidFill>
                <a:effectLst/>
                <a:latin typeface="Trebuchet MS" charset="0"/>
                <a:ea typeface="ＭＳ Ｐゴシック" charset="0"/>
                <a:cs typeface="+mn-cs"/>
              </a:rPr>
              <a:t> </a:t>
            </a:r>
            <a:endParaRPr lang="en-GB" sz="800" kern="1200" dirty="0">
              <a:solidFill>
                <a:schemeClr val="tx1"/>
              </a:solidFill>
              <a:effectLst/>
              <a:latin typeface="Trebuchet MS" charset="0"/>
              <a:ea typeface="ＭＳ Ｐゴシック" charset="0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Trebuchet MS" charset="0"/>
                <a:ea typeface="ＭＳ Ｐゴシック" charset="0"/>
                <a:cs typeface="+mn-cs"/>
              </a:rPr>
              <a:t>The project will consist of: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Trebuchet MS" charset="0"/>
                <a:ea typeface="ＭＳ Ｐゴシック" charset="0"/>
                <a:cs typeface="+mn-cs"/>
              </a:rPr>
              <a:t>-  a preparatory phase,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Trebuchet MS" charset="0"/>
                <a:ea typeface="ＭＳ Ｐゴシック" charset="0"/>
                <a:cs typeface="+mn-cs"/>
              </a:rPr>
              <a:t>	The preparatory phase includes: the launching of the research part of the project through the researcher/consortium – the preparation of the thematic workshops – the preparation of the final conference – preparation of the documents for the different events.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Trebuchet MS" charset="0"/>
                <a:ea typeface="ＭＳ Ｐゴシック" charset="0"/>
                <a:cs typeface="+mn-cs"/>
              </a:rPr>
              <a:t>three thematic workshops,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Trebuchet MS" charset="0"/>
                <a:ea typeface="ＭＳ Ｐゴシック" charset="0"/>
                <a:cs typeface="+mn-cs"/>
              </a:rPr>
              <a:t>The main phase will consist of thematic workshops – possible in 3 different countries to get balanced feedback. Topics of the thematic workshops are to be defined at the first Project Steering Committee meeting.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effectLst/>
                <a:latin typeface="Trebuchet MS" charset="0"/>
                <a:ea typeface="ＭＳ Ｐゴシック" charset="0"/>
                <a:cs typeface="+mn-cs"/>
              </a:rPr>
              <a:t>a final conference, and a series of follow-up actions. (publication of a brochure, dissemination of the outcomes, etc.): The final conference will serve to sum up and present the results of the project as well as presenting the brochure.</a:t>
            </a:r>
            <a:endParaRPr lang="en-GB" sz="800" kern="1200" dirty="0">
              <a:solidFill>
                <a:schemeClr val="tx1"/>
              </a:solidFill>
              <a:effectLst/>
              <a:latin typeface="Trebuchet MS" charset="0"/>
              <a:ea typeface="ＭＳ Ｐゴシック" charset="0"/>
              <a:cs typeface="+mn-cs"/>
            </a:endParaRPr>
          </a:p>
          <a:p>
            <a:endParaRPr lang="en-US" sz="800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8EED-21ED-4F12-8F91-C3252FD0E9C1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Items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having</a:t>
            </a:r>
            <a:r>
              <a:rPr lang="nl-NL" dirty="0"/>
              <a:t> impact on </a:t>
            </a:r>
            <a:r>
              <a:rPr lang="nl-NL" dirty="0" err="1"/>
              <a:t>workload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8EED-21ED-4F12-8F91-C3252FD0E9C1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0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1552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S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Autofit/>
          </a:bodyPr>
          <a:lstStyle>
            <a:lvl1pPr algn="l">
              <a:defRPr sz="3600" b="1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20" y="6381328"/>
            <a:ext cx="8280920" cy="365125"/>
          </a:xfrm>
        </p:spPr>
        <p:txBody>
          <a:bodyPr/>
          <a:lstStyle/>
          <a:p>
            <a:endParaRPr lang="de-DE" dirty="0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558539" y="6168058"/>
            <a:ext cx="7758418" cy="660959"/>
            <a:chOff x="558539" y="6073717"/>
            <a:chExt cx="7758418" cy="660959"/>
          </a:xfrm>
        </p:grpSpPr>
        <p:sp>
          <p:nvSpPr>
            <p:cNvPr id="8" name="Textfeld 2"/>
            <p:cNvSpPr txBox="1">
              <a:spLocks noChangeArrowheads="1"/>
            </p:cNvSpPr>
            <p:nvPr/>
          </p:nvSpPr>
          <p:spPr bwMode="auto">
            <a:xfrm>
              <a:off x="7002507" y="6167571"/>
              <a:ext cx="1314450" cy="434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ja-JP" sz="1100" b="1" i="0" u="none" strike="noStrike" cap="none" normalizeH="0" baseline="0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Professor </a:t>
              </a:r>
              <a:endParaRPr kumimoji="0" lang="de-DE" altLang="ja-JP" sz="6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ja-JP" sz="1100" b="1" i="0" u="none" strike="noStrike" cap="none" normalizeH="0" baseline="0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Peter </a:t>
              </a:r>
              <a:r>
                <a:rPr kumimoji="0" lang="de-DE" altLang="ja-JP" sz="1100" b="1" i="0" u="none" strike="noStrike" cap="none" normalizeH="0" baseline="0" dirty="0" err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Turnbull</a:t>
              </a:r>
              <a:endParaRPr kumimoji="0" lang="de-DE" altLang="ja-JP" sz="18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061869" y="6266676"/>
              <a:ext cx="622051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kumimoji="0" lang="en-US" altLang="de-DE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	</a:t>
              </a:r>
              <a:r>
                <a:rPr kumimoji="0" lang="en-US" altLang="de-DE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 	</a:t>
              </a:r>
              <a:r>
                <a:rPr lang="de-DE" altLang="ja-JP" sz="1400" dirty="0" err="1"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and</a:t>
              </a:r>
              <a:endParaRPr lang="de-DE" altLang="ja-JP" sz="1400" dirty="0">
                <a:latin typeface="Droid Sans" pitchFamily="34" charset="0"/>
                <a:ea typeface="MS Mincho" pitchFamily="49" charset="-128"/>
                <a:cs typeface="Droid Sans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230688" algn="ctr"/>
                </a:tabLst>
              </a:pPr>
              <a:endParaRPr kumimoji="0" lang="de-DE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Afbeelding 2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24" t="55857" r="1924" b="734"/>
            <a:stretch/>
          </p:blipFill>
          <p:spPr bwMode="auto">
            <a:xfrm>
              <a:off x="4212883" y="6237312"/>
              <a:ext cx="1755140" cy="3956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ma14="http://schemas.microsoft.com/office/mac/drawingml/2011/main" xmlns=""/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987090" y="6300394"/>
              <a:ext cx="18485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de-DE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 in cooperation with </a:t>
              </a:r>
              <a:endParaRPr lang="de-DE" sz="1400" dirty="0"/>
            </a:p>
          </p:txBody>
        </p:sp>
        <p:pic>
          <p:nvPicPr>
            <p:cNvPr id="12" name="Grafik 2" descr="DST-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39" y="6073717"/>
              <a:ext cx="1153894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" name="Gerade Verbindung 13"/>
          <p:cNvCxnSpPr/>
          <p:nvPr userDrawn="1"/>
        </p:nvCxnSpPr>
        <p:spPr>
          <a:xfrm>
            <a:off x="467544" y="1268760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77289"/>
            <a:ext cx="442392" cy="301756"/>
          </a:xfrm>
        </p:spPr>
        <p:txBody>
          <a:bodyPr/>
          <a:lstStyle>
            <a:lvl1pPr>
              <a:defRPr sz="100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fld id="{D100DEFF-3C54-4EAF-B87C-986805B7976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942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S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>
            <a:lvl1pPr algn="l">
              <a:defRPr sz="3600" b="1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20" y="6381328"/>
            <a:ext cx="828092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77289"/>
            <a:ext cx="442392" cy="301756"/>
          </a:xfrm>
        </p:spPr>
        <p:txBody>
          <a:bodyPr/>
          <a:lstStyle>
            <a:lvl1pPr>
              <a:defRPr sz="100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fld id="{D100DEFF-3C54-4EAF-B87C-986805B7976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339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S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>
            <a:lvl1pPr algn="l">
              <a:defRPr sz="3600" b="1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20" y="6381328"/>
            <a:ext cx="8280920" cy="365125"/>
          </a:xfrm>
        </p:spPr>
        <p:txBody>
          <a:bodyPr/>
          <a:lstStyle/>
          <a:p>
            <a:endParaRPr lang="de-DE" dirty="0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558539" y="6168058"/>
            <a:ext cx="7758418" cy="660959"/>
            <a:chOff x="558539" y="6073717"/>
            <a:chExt cx="7758418" cy="660959"/>
          </a:xfrm>
        </p:grpSpPr>
        <p:sp>
          <p:nvSpPr>
            <p:cNvPr id="8" name="Textfeld 2"/>
            <p:cNvSpPr txBox="1">
              <a:spLocks noChangeArrowheads="1"/>
            </p:cNvSpPr>
            <p:nvPr/>
          </p:nvSpPr>
          <p:spPr bwMode="auto">
            <a:xfrm>
              <a:off x="7002507" y="6167571"/>
              <a:ext cx="1314450" cy="434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ja-JP" sz="1100" b="1" i="0" u="none" strike="noStrike" cap="none" normalizeH="0" baseline="0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Professor </a:t>
              </a:r>
              <a:endParaRPr kumimoji="0" lang="de-DE" altLang="ja-JP" sz="6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ja-JP" sz="1100" b="1" i="0" u="none" strike="noStrike" cap="none" normalizeH="0" baseline="0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Peter </a:t>
              </a:r>
              <a:r>
                <a:rPr kumimoji="0" lang="de-DE" altLang="ja-JP" sz="1100" b="1" i="0" u="none" strike="noStrike" cap="none" normalizeH="0" baseline="0" dirty="0" err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Turnbull</a:t>
              </a:r>
              <a:endParaRPr kumimoji="0" lang="de-DE" altLang="ja-JP" sz="18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061869" y="6266676"/>
              <a:ext cx="622051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kumimoji="0" lang="en-US" altLang="de-DE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	</a:t>
              </a:r>
              <a:r>
                <a:rPr kumimoji="0" lang="en-US" altLang="de-DE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 	</a:t>
              </a:r>
              <a:r>
                <a:rPr lang="de-DE" altLang="ja-JP" sz="1400" dirty="0" err="1"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and</a:t>
              </a:r>
              <a:endParaRPr lang="de-DE" altLang="ja-JP" sz="1400" dirty="0">
                <a:latin typeface="Droid Sans" pitchFamily="34" charset="0"/>
                <a:ea typeface="MS Mincho" pitchFamily="49" charset="-128"/>
                <a:cs typeface="Droid Sans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230688" algn="ctr"/>
                </a:tabLst>
              </a:pPr>
              <a:endParaRPr kumimoji="0" lang="de-DE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Afbeelding 2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24" t="55857" r="1924" b="734"/>
            <a:stretch/>
          </p:blipFill>
          <p:spPr bwMode="auto">
            <a:xfrm>
              <a:off x="4212883" y="6237312"/>
              <a:ext cx="1755140" cy="3956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ma14="http://schemas.microsoft.com/office/mac/drawingml/2011/main" xmlns=""/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987090" y="6300394"/>
              <a:ext cx="18485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de-DE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 in cooperation with </a:t>
              </a:r>
              <a:endParaRPr lang="de-DE" sz="1400" dirty="0"/>
            </a:p>
          </p:txBody>
        </p:sp>
        <p:pic>
          <p:nvPicPr>
            <p:cNvPr id="12" name="Grafik 2" descr="DST-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39" y="6073717"/>
              <a:ext cx="1153894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" name="Gerade Verbindung 13"/>
          <p:cNvCxnSpPr/>
          <p:nvPr userDrawn="1"/>
        </p:nvCxnSpPr>
        <p:spPr>
          <a:xfrm>
            <a:off x="467544" y="1268760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77289"/>
            <a:ext cx="442392" cy="301756"/>
          </a:xfrm>
        </p:spPr>
        <p:txBody>
          <a:bodyPr/>
          <a:lstStyle>
            <a:lvl1pPr>
              <a:defRPr sz="100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fld id="{D100DEFF-3C54-4EAF-B87C-986805B7976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8313" y="1412776"/>
            <a:ext cx="8207375" cy="46085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5609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AS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 b="1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1520" y="6381328"/>
            <a:ext cx="8280920" cy="365125"/>
          </a:xfrm>
        </p:spPr>
        <p:txBody>
          <a:bodyPr/>
          <a:lstStyle/>
          <a:p>
            <a:endParaRPr lang="de-DE" dirty="0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558539" y="6168058"/>
            <a:ext cx="7758418" cy="660959"/>
            <a:chOff x="558539" y="6073717"/>
            <a:chExt cx="7758418" cy="660959"/>
          </a:xfrm>
        </p:grpSpPr>
        <p:sp>
          <p:nvSpPr>
            <p:cNvPr id="8" name="Textfeld 2"/>
            <p:cNvSpPr txBox="1">
              <a:spLocks noChangeArrowheads="1"/>
            </p:cNvSpPr>
            <p:nvPr/>
          </p:nvSpPr>
          <p:spPr bwMode="auto">
            <a:xfrm>
              <a:off x="7002507" y="6167571"/>
              <a:ext cx="1314450" cy="434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ja-JP" sz="1100" b="1" i="0" u="none" strike="noStrike" cap="none" normalizeH="0" baseline="0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Professor </a:t>
              </a:r>
              <a:endParaRPr kumimoji="0" lang="de-DE" altLang="ja-JP" sz="6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ja-JP" sz="1100" b="1" i="0" u="none" strike="noStrike" cap="none" normalizeH="0" baseline="0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Peter </a:t>
              </a:r>
              <a:r>
                <a:rPr kumimoji="0" lang="de-DE" altLang="ja-JP" sz="1100" b="1" i="0" u="none" strike="noStrike" cap="none" normalizeH="0" baseline="0" dirty="0" err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Turnbull</a:t>
              </a:r>
              <a:endParaRPr kumimoji="0" lang="de-DE" altLang="ja-JP" sz="18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061869" y="6266676"/>
              <a:ext cx="622051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230688" algn="ctr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kumimoji="0" lang="en-US" altLang="de-DE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	</a:t>
              </a:r>
              <a:r>
                <a:rPr kumimoji="0" lang="en-US" altLang="de-DE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 	</a:t>
              </a:r>
              <a:r>
                <a:rPr lang="de-DE" altLang="ja-JP" sz="1400" dirty="0" err="1"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and</a:t>
              </a:r>
              <a:endParaRPr lang="de-DE" altLang="ja-JP" sz="1400" dirty="0">
                <a:latin typeface="Droid Sans" pitchFamily="34" charset="0"/>
                <a:ea typeface="MS Mincho" pitchFamily="49" charset="-128"/>
                <a:cs typeface="Droid Sans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230688" algn="ctr"/>
                </a:tabLst>
              </a:pPr>
              <a:endParaRPr kumimoji="0" lang="de-DE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Afbeelding 2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24" t="55857" r="1924" b="734"/>
            <a:stretch/>
          </p:blipFill>
          <p:spPr bwMode="auto">
            <a:xfrm>
              <a:off x="4212883" y="6237312"/>
              <a:ext cx="1755140" cy="3956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1987090" y="6300394"/>
              <a:ext cx="18485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de-DE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 in cooperation with </a:t>
              </a:r>
              <a:endParaRPr lang="de-DE" sz="1400" dirty="0"/>
            </a:p>
          </p:txBody>
        </p:sp>
        <p:pic>
          <p:nvPicPr>
            <p:cNvPr id="12" name="Grafik 2" descr="DST-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39" y="6073717"/>
              <a:ext cx="1153894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" name="Gerade Verbindung 13"/>
          <p:cNvCxnSpPr/>
          <p:nvPr userDrawn="1"/>
        </p:nvCxnSpPr>
        <p:spPr>
          <a:xfrm>
            <a:off x="467544" y="1268760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77289"/>
            <a:ext cx="442392" cy="301756"/>
          </a:xfrm>
        </p:spPr>
        <p:txBody>
          <a:bodyPr/>
          <a:lstStyle>
            <a:lvl1pPr>
              <a:defRPr sz="100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fld id="{D100DEFF-3C54-4EAF-B87C-986805B7976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Inhaltsplatzhalter 2"/>
          <p:cNvSpPr>
            <a:spLocks noGrp="1"/>
          </p:cNvSpPr>
          <p:nvPr>
            <p:ph sz="half" idx="13"/>
          </p:nvPr>
        </p:nvSpPr>
        <p:spPr>
          <a:xfrm>
            <a:off x="457200" y="1600200"/>
            <a:ext cx="82192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Wingdings" panose="05000000000000000000" pitchFamily="2" charset="2"/>
              <a:buChar char="Ø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291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7848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0432" y="6356350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fld id="{D100DEFF-3C54-4EAF-B87C-986805B7976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16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4" r:id="rId3"/>
    <p:sldLayoutId id="2147483651" r:id="rId4"/>
    <p:sldLayoutId id="214748369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b="1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T A S C 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Midterm Meeting</a:t>
            </a:r>
          </a:p>
          <a:p>
            <a:r>
              <a:rPr lang="en-GB" dirty="0">
                <a:solidFill>
                  <a:schemeClr val="tx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29 May 2018, Rotterdam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558538" y="587425"/>
            <a:ext cx="7776591" cy="599252"/>
            <a:chOff x="558538" y="587425"/>
            <a:chExt cx="7776591" cy="599252"/>
          </a:xfrm>
        </p:grpSpPr>
        <p:pic>
          <p:nvPicPr>
            <p:cNvPr id="4" name="Grafik 2" descr="DST-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38" y="587425"/>
              <a:ext cx="1318736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2054935" y="871738"/>
              <a:ext cx="18485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de-DE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Droid Sans" pitchFamily="34" charset="0"/>
                  <a:ea typeface="MS Mincho" pitchFamily="49" charset="-128"/>
                  <a:cs typeface="Droid Sans" pitchFamily="34" charset="0"/>
                </a:rPr>
                <a:t> in cooperation with </a:t>
              </a:r>
              <a:endParaRPr lang="de-DE" sz="1400" dirty="0"/>
            </a:p>
          </p:txBody>
        </p:sp>
        <p:pic>
          <p:nvPicPr>
            <p:cNvPr id="6" name="Afbeelding 2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24" t="55857" r="1924" b="734"/>
            <a:stretch/>
          </p:blipFill>
          <p:spPr bwMode="auto">
            <a:xfrm>
              <a:off x="4103103" y="621180"/>
              <a:ext cx="1872000" cy="540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ma14="http://schemas.microsoft.com/office/mac/drawingml/2011/main" xmlns=""/>
              </a:ext>
            </a:extLst>
          </p:spPr>
        </p:pic>
        <p:sp>
          <p:nvSpPr>
            <p:cNvPr id="7" name="Textfeld 2"/>
            <p:cNvSpPr txBox="1">
              <a:spLocks noChangeArrowheads="1"/>
            </p:cNvSpPr>
            <p:nvPr/>
          </p:nvSpPr>
          <p:spPr bwMode="auto">
            <a:xfrm>
              <a:off x="6822961" y="663457"/>
              <a:ext cx="1512168" cy="523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ja-JP" sz="1400" b="1" i="0" u="none" strike="noStrike" cap="none" normalizeH="0" baseline="0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rPr>
                <a:t>Professor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ja-JP" sz="1400" b="1" i="0" u="none" strike="noStrike" cap="none" normalizeH="0" baseline="0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rPr>
                <a:t>Peter </a:t>
              </a:r>
              <a:r>
                <a:rPr kumimoji="0" lang="de-DE" altLang="ja-JP" sz="1400" b="1" i="0" u="none" strike="noStrike" cap="none" normalizeH="0" baseline="0" dirty="0" err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Droid Sans" panose="020B0606030804020204" pitchFamily="34" charset="0"/>
                  <a:ea typeface="Droid Sans" panose="020B0606030804020204" pitchFamily="34" charset="0"/>
                  <a:cs typeface="Droid Sans" panose="020B0606030804020204" pitchFamily="34" charset="0"/>
                </a:rPr>
                <a:t>Turnbull</a:t>
              </a:r>
              <a:endParaRPr kumimoji="0" lang="de-DE" altLang="ja-JP" sz="14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/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endParaRPr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900088" y="694453"/>
            <a:ext cx="62205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2306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2306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2306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2306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2306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2306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2306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2306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2306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en-US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roid Sans" pitchFamily="34" charset="0"/>
                <a:ea typeface="MS Mincho" pitchFamily="49" charset="-128"/>
                <a:cs typeface="Droid Sans" pitchFamily="34" charset="0"/>
              </a:rPr>
              <a:t>	</a:t>
            </a:r>
            <a:r>
              <a:rPr kumimoji="0" lang="en-US" altLang="de-D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roid Sans" pitchFamily="34" charset="0"/>
                <a:ea typeface="MS Mincho" pitchFamily="49" charset="-128"/>
                <a:cs typeface="Droid Sans" pitchFamily="34" charset="0"/>
              </a:rPr>
              <a:t> 	</a:t>
            </a:r>
            <a:r>
              <a:rPr lang="de-DE" altLang="ja-JP" sz="1400" dirty="0" err="1">
                <a:latin typeface="Droid Sans" pitchFamily="34" charset="0"/>
                <a:ea typeface="MS Mincho" pitchFamily="49" charset="-128"/>
                <a:cs typeface="Droid Sans" pitchFamily="34" charset="0"/>
              </a:rPr>
              <a:t>and</a:t>
            </a:r>
            <a:endParaRPr lang="de-DE" altLang="ja-JP" sz="1400" dirty="0">
              <a:latin typeface="Droid Sans" pitchFamily="34" charset="0"/>
              <a:ea typeface="MS Mincho" pitchFamily="49" charset="-128"/>
              <a:cs typeface="Droid Sans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30688" algn="ctr"/>
              </a:tabLst>
            </a:pPr>
            <a:endParaRPr kumimoji="0" lang="de-DE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3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 txBox="1">
            <a:spLocks/>
          </p:cNvSpPr>
          <p:nvPr/>
        </p:nvSpPr>
        <p:spPr>
          <a:xfrm>
            <a:off x="482681" y="1340768"/>
            <a:ext cx="8496944" cy="4536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Tasks structure:</a:t>
            </a:r>
          </a:p>
          <a:p>
            <a:pPr lvl="1"/>
            <a:r>
              <a:rPr lang="nl-NL" dirty="0"/>
              <a:t>Navigation </a:t>
            </a:r>
            <a:endParaRPr lang="de-DE" dirty="0"/>
          </a:p>
          <a:p>
            <a:pPr lvl="1"/>
            <a:r>
              <a:rPr lang="nl-NL" dirty="0"/>
              <a:t>Operation of the craft</a:t>
            </a:r>
            <a:endParaRPr lang="de-DE" dirty="0"/>
          </a:p>
          <a:p>
            <a:pPr lvl="1"/>
            <a:r>
              <a:rPr lang="nl-NL" dirty="0"/>
              <a:t>Cargo handling</a:t>
            </a:r>
            <a:endParaRPr lang="de-DE" dirty="0"/>
          </a:p>
          <a:p>
            <a:pPr lvl="1"/>
            <a:r>
              <a:rPr lang="nl-NL" dirty="0"/>
              <a:t>Periodic inspection of marine engineering equipment</a:t>
            </a:r>
            <a:endParaRPr lang="de-DE" dirty="0"/>
          </a:p>
          <a:p>
            <a:pPr lvl="1"/>
            <a:r>
              <a:rPr lang="nl-NL" dirty="0"/>
              <a:t>Maintenance &amp; repair</a:t>
            </a:r>
            <a:endParaRPr lang="de-DE" dirty="0"/>
          </a:p>
          <a:p>
            <a:pPr lvl="1"/>
            <a:r>
              <a:rPr lang="nl-NL" dirty="0"/>
              <a:t>Communication</a:t>
            </a:r>
            <a:endParaRPr lang="de-DE" dirty="0"/>
          </a:p>
          <a:p>
            <a:pPr lvl="1"/>
            <a:r>
              <a:rPr lang="nl-NL" dirty="0"/>
              <a:t>HSE/ emergencies</a:t>
            </a:r>
            <a:endParaRPr lang="de-DE" dirty="0"/>
          </a:p>
          <a:p>
            <a:pPr lvl="1"/>
            <a:r>
              <a:rPr lang="nl-NL" dirty="0"/>
              <a:t>Entrepreneuring</a:t>
            </a:r>
            <a:endParaRPr lang="de-DE" dirty="0"/>
          </a:p>
          <a:p>
            <a:pPr lvl="1"/>
            <a:r>
              <a:rPr lang="nl-NL" dirty="0"/>
              <a:t>Other tasks</a:t>
            </a:r>
            <a:endParaRPr lang="de-DE" dirty="0"/>
          </a:p>
          <a:p>
            <a:pPr lvl="1"/>
            <a:r>
              <a:rPr lang="nl-NL" dirty="0"/>
              <a:t>Recovery/ pause </a:t>
            </a:r>
          </a:p>
          <a:p>
            <a:pPr lvl="1"/>
            <a:r>
              <a:rPr lang="nl-NL" dirty="0"/>
              <a:t>Travel time</a:t>
            </a:r>
            <a:endParaRPr lang="en-GB" dirty="0"/>
          </a:p>
        </p:txBody>
      </p:sp>
      <p:pic>
        <p:nvPicPr>
          <p:cNvPr id="5" name="Picture 3" descr="Screen Shot 2017-11-30 at 16.06.3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15" y="3284984"/>
            <a:ext cx="228192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7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Parameters of the Research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Ship/Cargo type</a:t>
            </a:r>
          </a:p>
          <a:p>
            <a:r>
              <a:rPr lang="en-GB" dirty="0"/>
              <a:t>Ship size</a:t>
            </a:r>
          </a:p>
          <a:p>
            <a:r>
              <a:rPr lang="en-GB" dirty="0"/>
              <a:t>Operation mode</a:t>
            </a:r>
          </a:p>
          <a:p>
            <a:r>
              <a:rPr lang="en-GB" dirty="0"/>
              <a:t>Sailing area</a:t>
            </a:r>
          </a:p>
          <a:p>
            <a:r>
              <a:rPr lang="en-GB" dirty="0"/>
              <a:t>State of technical equipment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036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Vessel visits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Large hospitality</a:t>
            </a:r>
          </a:p>
          <a:p>
            <a:r>
              <a:rPr lang="en-GB" dirty="0"/>
              <a:t>Service oriented taxi services</a:t>
            </a:r>
          </a:p>
          <a:p>
            <a:r>
              <a:rPr lang="en-GB" dirty="0"/>
              <a:t>Shared meals</a:t>
            </a:r>
          </a:p>
          <a:p>
            <a:r>
              <a:rPr lang="en-GB" dirty="0"/>
              <a:t>Trustful information shared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339" y="3881710"/>
            <a:ext cx="4101654" cy="297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647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Organization of visits </a:t>
            </a:r>
            <a:r>
              <a:rPr lang="mr-IN" dirty="0"/>
              <a:t>–</a:t>
            </a:r>
            <a:r>
              <a:rPr lang="en-US" dirty="0"/>
              <a:t> our impression</a:t>
            </a:r>
            <a:endParaRPr lang="nl-N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B66F08E-2643-4597-B467-2F43F4BDB4A0}" type="slidenum">
              <a:rPr lang="de-DE" sz="1200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 sz="16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n-GB" dirty="0"/>
              <a:t>Candidates sometimes not  aware, not informed, though very helpful</a:t>
            </a:r>
          </a:p>
          <a:p>
            <a:pPr>
              <a:spcBef>
                <a:spcPts val="1800"/>
              </a:spcBef>
            </a:pPr>
            <a:r>
              <a:rPr lang="en-GB" dirty="0"/>
              <a:t>Some companies not willing to participate</a:t>
            </a:r>
          </a:p>
          <a:p>
            <a:pPr>
              <a:spcBef>
                <a:spcPts val="1800"/>
              </a:spcBef>
            </a:pPr>
            <a:r>
              <a:rPr lang="en-GB" dirty="0"/>
              <a:t>Need to feel free to speak, rarely difficult</a:t>
            </a:r>
          </a:p>
          <a:p>
            <a:pPr>
              <a:spcBef>
                <a:spcPts val="1800"/>
              </a:spcBef>
            </a:pPr>
            <a:r>
              <a:rPr lang="en-GB" dirty="0"/>
              <a:t>High flexibility research partner needed in planning; very helpful organisations</a:t>
            </a:r>
          </a:p>
          <a:p>
            <a:pPr>
              <a:spcBef>
                <a:spcPts val="1800"/>
              </a:spcBef>
            </a:pPr>
            <a:r>
              <a:rPr lang="en-GB" dirty="0"/>
              <a:t>Getting aboard on operational facility sometimes limited by 3rd parties (harbour/ company)</a:t>
            </a:r>
          </a:p>
          <a:p>
            <a:pPr>
              <a:spcBef>
                <a:spcPts val="1800"/>
              </a:spcBef>
            </a:pPr>
            <a:r>
              <a:rPr lang="en-GB" dirty="0"/>
              <a:t>Language proficiency sometimes limiting</a:t>
            </a:r>
          </a:p>
        </p:txBody>
      </p:sp>
    </p:spTree>
    <p:extLst>
      <p:ext uri="{BB962C8B-B14F-4D97-AF65-F5344CB8AC3E}">
        <p14:creationId xmlns:p14="http://schemas.microsoft.com/office/powerpoint/2010/main" val="14832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Vessel visits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Navigational conditions during visits </a:t>
            </a:r>
          </a:p>
          <a:p>
            <a:pPr lvl="1"/>
            <a:r>
              <a:rPr lang="en-US" dirty="0"/>
              <a:t>Daylight (clear visibility)</a:t>
            </a:r>
          </a:p>
          <a:p>
            <a:pPr lvl="1"/>
            <a:r>
              <a:rPr lang="en-US" dirty="0"/>
              <a:t>Regular up to high water level</a:t>
            </a:r>
          </a:p>
          <a:p>
            <a:pPr lvl="1"/>
            <a:r>
              <a:rPr lang="en-US" dirty="0"/>
              <a:t>No critical situations</a:t>
            </a:r>
          </a:p>
        </p:txBody>
      </p:sp>
    </p:spTree>
    <p:extLst>
      <p:ext uri="{BB962C8B-B14F-4D97-AF65-F5344CB8AC3E}">
        <p14:creationId xmlns:p14="http://schemas.microsoft.com/office/powerpoint/2010/main" val="1648160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Vessel Visits – 1. Dry bulk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5 Vessels (+ 2 planned)</a:t>
            </a:r>
          </a:p>
          <a:p>
            <a:r>
              <a:rPr lang="en-GB" dirty="0"/>
              <a:t>Length: 55 … 110 m</a:t>
            </a:r>
          </a:p>
          <a:p>
            <a:r>
              <a:rPr lang="en-GB" dirty="0"/>
              <a:t>Width: 6.6 … 10.5 m</a:t>
            </a:r>
          </a:p>
          <a:p>
            <a:r>
              <a:rPr lang="en-GB" dirty="0"/>
              <a:t>Operation areas: </a:t>
            </a:r>
            <a:br>
              <a:rPr lang="en-GB" dirty="0"/>
            </a:br>
            <a:r>
              <a:rPr lang="en-GB" dirty="0"/>
              <a:t>Rhine, Main, </a:t>
            </a:r>
            <a:br>
              <a:rPr lang="en-GB" dirty="0"/>
            </a:br>
            <a:r>
              <a:rPr lang="en-GB" dirty="0"/>
              <a:t>Canals (D/B/NL), </a:t>
            </a:r>
            <a:br>
              <a:rPr lang="en-GB" dirty="0"/>
            </a:br>
            <a:r>
              <a:rPr lang="en-GB" dirty="0"/>
              <a:t>Weser, </a:t>
            </a:r>
            <a:r>
              <a:rPr lang="en-GB" dirty="0" err="1"/>
              <a:t>Hunte</a:t>
            </a:r>
            <a:endParaRPr lang="en-GB" dirty="0"/>
          </a:p>
          <a:p>
            <a:r>
              <a:rPr lang="en-GB" dirty="0"/>
              <a:t>Operation modes: </a:t>
            </a:r>
            <a:br>
              <a:rPr lang="en-GB" dirty="0"/>
            </a:br>
            <a:r>
              <a:rPr lang="en-GB" dirty="0"/>
              <a:t>A1, A2, B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2808312" cy="475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52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Vessel Visits – 2. Liquid bulk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5 Vessels (+ 2 planned)</a:t>
            </a:r>
          </a:p>
          <a:p>
            <a:r>
              <a:rPr lang="en-GB" dirty="0"/>
              <a:t>Length: 86 … 125 m</a:t>
            </a:r>
          </a:p>
          <a:p>
            <a:r>
              <a:rPr lang="en-GB" dirty="0"/>
              <a:t>Width: 9.5 … 22.8 m</a:t>
            </a:r>
          </a:p>
          <a:p>
            <a:r>
              <a:rPr lang="en-GB" dirty="0"/>
              <a:t>Operation areas: Rhine, Main, Danube, Elbe, Canals (D/NL), ARA</a:t>
            </a:r>
          </a:p>
          <a:p>
            <a:r>
              <a:rPr lang="en-GB" dirty="0"/>
              <a:t>Operation modes: A1, A2, B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408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Vessel Visits – 3. Container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7 Vessels</a:t>
            </a:r>
          </a:p>
          <a:p>
            <a:r>
              <a:rPr lang="en-GB" dirty="0"/>
              <a:t>Length: 85 … 180 m</a:t>
            </a:r>
          </a:p>
          <a:p>
            <a:r>
              <a:rPr lang="en-GB" dirty="0"/>
              <a:t>Width: 9.33 … 17.1 m</a:t>
            </a:r>
          </a:p>
          <a:p>
            <a:r>
              <a:rPr lang="en-GB" dirty="0"/>
              <a:t>Operation areas: Rhine, France, ARA, </a:t>
            </a:r>
            <a:r>
              <a:rPr lang="en-GB" dirty="0" err="1"/>
              <a:t>Zeebrugge</a:t>
            </a:r>
            <a:endParaRPr lang="en-GB" dirty="0"/>
          </a:p>
          <a:p>
            <a:r>
              <a:rPr lang="en-GB" dirty="0"/>
              <a:t>Operation modes: </a:t>
            </a:r>
            <a:br>
              <a:rPr lang="en-GB" dirty="0"/>
            </a:br>
            <a:r>
              <a:rPr lang="en-GB" dirty="0"/>
              <a:t>A1, A2, B</a:t>
            </a:r>
          </a:p>
          <a:p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3095"/>
            <a:ext cx="4108862" cy="30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089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Vessel Visits – 4. Convoys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7 Vessels</a:t>
            </a:r>
          </a:p>
          <a:p>
            <a:r>
              <a:rPr lang="en-GB" dirty="0"/>
              <a:t>Length: 17 … 269.5 m</a:t>
            </a:r>
          </a:p>
          <a:p>
            <a:r>
              <a:rPr lang="en-GB" dirty="0"/>
              <a:t>Width: 9 … 22.8 m</a:t>
            </a:r>
          </a:p>
          <a:p>
            <a:r>
              <a:rPr lang="en-GB" dirty="0"/>
              <a:t>Operation areas: </a:t>
            </a:r>
            <a:br>
              <a:rPr lang="en-GB" dirty="0"/>
            </a:br>
            <a:r>
              <a:rPr lang="en-GB" dirty="0"/>
              <a:t>Rhine, Main, </a:t>
            </a:r>
            <a:br>
              <a:rPr lang="en-GB" dirty="0"/>
            </a:br>
            <a:r>
              <a:rPr lang="en-GB" dirty="0"/>
              <a:t>Danube, Weser, </a:t>
            </a:r>
            <a:br>
              <a:rPr lang="en-GB" dirty="0"/>
            </a:br>
            <a:r>
              <a:rPr lang="en-GB" dirty="0"/>
              <a:t>ARA, Canals(D)</a:t>
            </a:r>
          </a:p>
          <a:p>
            <a:r>
              <a:rPr lang="en-GB" dirty="0"/>
              <a:t>Operation modes: </a:t>
            </a:r>
            <a:br>
              <a:rPr lang="en-GB" dirty="0"/>
            </a:br>
            <a:r>
              <a:rPr lang="en-GB" dirty="0"/>
              <a:t>A1, A2, B</a:t>
            </a:r>
          </a:p>
          <a:p>
            <a:endParaRPr lang="en-GB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58" y="2780927"/>
            <a:ext cx="4648242" cy="32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798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Vessel Visits – 5. Day Trip / Ferries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5 Vessels (+ 1 planned)</a:t>
            </a:r>
          </a:p>
          <a:p>
            <a:r>
              <a:rPr lang="en-GB" dirty="0"/>
              <a:t>Length: 37.2 … 50 m</a:t>
            </a:r>
          </a:p>
          <a:p>
            <a:r>
              <a:rPr lang="en-GB" dirty="0"/>
              <a:t>Width: 4.6 … 20 m</a:t>
            </a:r>
          </a:p>
          <a:p>
            <a:r>
              <a:rPr lang="en-GB" dirty="0"/>
              <a:t>Operation areas: Rhine, Saar, Rhone, Neckar</a:t>
            </a:r>
          </a:p>
          <a:p>
            <a:r>
              <a:rPr lang="en-GB" dirty="0"/>
              <a:t>Operation modes: A1, A2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71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3" y="1412776"/>
            <a:ext cx="8928223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1438275" algn="l"/>
              </a:tabLst>
            </a:pPr>
            <a:r>
              <a:rPr lang="en-US" dirty="0"/>
              <a:t>10.30	Introduction to TASCS project (PS)</a:t>
            </a:r>
          </a:p>
          <a:p>
            <a:pPr marL="0" indent="0">
              <a:buNone/>
              <a:tabLst>
                <a:tab pos="1438275" algn="l"/>
              </a:tabLst>
            </a:pPr>
            <a:r>
              <a:rPr lang="en-US" dirty="0"/>
              <a:t>11.00	Tour de table of all present</a:t>
            </a:r>
          </a:p>
          <a:p>
            <a:pPr marL="0" indent="0">
              <a:buNone/>
              <a:tabLst>
                <a:tab pos="1438275" algn="l"/>
              </a:tabLst>
            </a:pPr>
            <a:r>
              <a:rPr lang="en-US" dirty="0"/>
              <a:t>11.15	Introduction on practicalities project</a:t>
            </a:r>
          </a:p>
          <a:p>
            <a:pPr marL="0" indent="0">
              <a:buNone/>
              <a:tabLst>
                <a:tab pos="1438275" algn="l"/>
              </a:tabLst>
            </a:pPr>
            <a:r>
              <a:rPr lang="en-US" dirty="0"/>
              <a:t>11.30	Presentation research</a:t>
            </a:r>
          </a:p>
          <a:p>
            <a:pPr marL="0" indent="0">
              <a:buNone/>
              <a:tabLst>
                <a:tab pos="1438275" algn="l"/>
              </a:tabLst>
            </a:pPr>
            <a:r>
              <a:rPr lang="en-US" dirty="0"/>
              <a:t>12.30	Lunch</a:t>
            </a:r>
          </a:p>
          <a:p>
            <a:pPr marL="0" indent="0">
              <a:buNone/>
              <a:tabLst>
                <a:tab pos="1438275" algn="l"/>
              </a:tabLst>
            </a:pPr>
            <a:r>
              <a:rPr lang="en-US" dirty="0"/>
              <a:t>14.00	Presentation research (continued)</a:t>
            </a:r>
          </a:p>
          <a:p>
            <a:pPr marL="0" indent="0">
              <a:buNone/>
              <a:tabLst>
                <a:tab pos="1438275" algn="l"/>
              </a:tabLst>
            </a:pPr>
            <a:r>
              <a:rPr lang="en-US" dirty="0"/>
              <a:t>15.00	Coffee break</a:t>
            </a:r>
          </a:p>
          <a:p>
            <a:pPr marL="0" indent="0">
              <a:buNone/>
              <a:tabLst>
                <a:tab pos="1438275" algn="l"/>
              </a:tabLst>
            </a:pPr>
            <a:r>
              <a:rPr lang="en-US" dirty="0"/>
              <a:t>15.30	Discussion</a:t>
            </a:r>
          </a:p>
          <a:p>
            <a:pPr marL="0" indent="0">
              <a:buNone/>
              <a:tabLst>
                <a:tab pos="1438275" algn="l"/>
              </a:tabLst>
            </a:pPr>
            <a:r>
              <a:rPr lang="en-US" dirty="0"/>
              <a:t>16.30	Summary</a:t>
            </a:r>
          </a:p>
          <a:p>
            <a:pPr marL="0" indent="0">
              <a:buNone/>
              <a:tabLst>
                <a:tab pos="1438275" algn="l"/>
              </a:tabLst>
            </a:pPr>
            <a:r>
              <a:rPr lang="en-US" dirty="0"/>
              <a:t>17.00	Any other business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60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Vessel Visits – 6. Cabin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4 Vessels (+ 2 planned)</a:t>
            </a:r>
          </a:p>
          <a:p>
            <a:r>
              <a:rPr lang="en-GB" dirty="0"/>
              <a:t>Length: 114 … 135 m</a:t>
            </a:r>
          </a:p>
          <a:p>
            <a:r>
              <a:rPr lang="en-GB" dirty="0"/>
              <a:t>Width: 11.4 m</a:t>
            </a:r>
          </a:p>
          <a:p>
            <a:r>
              <a:rPr lang="en-GB" dirty="0"/>
              <a:t>Operation areas: Rhine, Main, Danube, Moselle, Maas, Frisian Lakes, Rhone, Seine,</a:t>
            </a:r>
          </a:p>
          <a:p>
            <a:r>
              <a:rPr lang="en-GB" dirty="0"/>
              <a:t>Operation modes: B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64212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Vessel Visits – 7. Tugs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3 Vessels (+ 1 planned)</a:t>
            </a:r>
          </a:p>
          <a:p>
            <a:r>
              <a:rPr lang="en-GB" dirty="0"/>
              <a:t>Length: 15 m</a:t>
            </a:r>
          </a:p>
          <a:p>
            <a:r>
              <a:rPr lang="en-GB" dirty="0"/>
              <a:t>Width: 4.3 m</a:t>
            </a:r>
          </a:p>
          <a:p>
            <a:r>
              <a:rPr lang="en-GB" dirty="0"/>
              <a:t>Operation areas: Rhine, ARA</a:t>
            </a:r>
          </a:p>
          <a:p>
            <a:pPr marL="0" indent="0">
              <a:buNone/>
            </a:pPr>
            <a:endParaRPr lang="en-GB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98207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visited</a:t>
            </a:r>
            <a:r>
              <a:rPr lang="de-DE" dirty="0"/>
              <a:t> </a:t>
            </a:r>
            <a:r>
              <a:rPr lang="de-DE" dirty="0" err="1"/>
              <a:t>vessels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53553"/>
              </p:ext>
            </p:extLst>
          </p:nvPr>
        </p:nvGraphicFramePr>
        <p:xfrm>
          <a:off x="467544" y="1340768"/>
          <a:ext cx="8424937" cy="4184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8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8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36139">
                <a:tc>
                  <a:txBody>
                    <a:bodyPr/>
                    <a:lstStyle/>
                    <a:p>
                      <a:r>
                        <a:rPr lang="de-DE" sz="1400" dirty="0"/>
                        <a:t>             Type</a:t>
                      </a:r>
                      <a:br>
                        <a:rPr lang="de-DE" sz="1400" dirty="0"/>
                      </a:br>
                      <a:br>
                        <a:rPr lang="de-DE" sz="1400" dirty="0"/>
                      </a:br>
                      <a:br>
                        <a:rPr lang="de-DE" sz="1400" dirty="0"/>
                      </a:br>
                      <a:endParaRPr lang="de-DE" sz="1400" dirty="0"/>
                    </a:p>
                    <a:p>
                      <a:r>
                        <a:rPr lang="de-DE" sz="1400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Dry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bulk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vessels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Liquid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dirty="0" err="1"/>
                        <a:t>bulk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vessels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Con-tainer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vessels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Pushed</a:t>
                      </a:r>
                      <a:r>
                        <a:rPr lang="de-DE" sz="1200" dirty="0"/>
                        <a:t>/ </a:t>
                      </a:r>
                      <a:r>
                        <a:rPr lang="de-DE" sz="1200" dirty="0" err="1"/>
                        <a:t>coupl</a:t>
                      </a:r>
                      <a:r>
                        <a:rPr lang="de-DE" sz="1200" dirty="0"/>
                        <a:t>. </a:t>
                      </a:r>
                      <a:r>
                        <a:rPr lang="de-DE" sz="1200" dirty="0" err="1"/>
                        <a:t>convoys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Daytrip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vessels</a:t>
                      </a:r>
                      <a:r>
                        <a:rPr lang="de-DE" sz="1200" dirty="0"/>
                        <a:t> &amp;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dirty="0" err="1"/>
                        <a:t>ferries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Cabin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vessels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Tugs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117">
                <a:tc>
                  <a:txBody>
                    <a:bodyPr/>
                    <a:lstStyle/>
                    <a:p>
                      <a:r>
                        <a:rPr lang="de-DE" sz="1400" dirty="0"/>
                        <a:t>Rhine &amp; </a:t>
                      </a:r>
                      <a:r>
                        <a:rPr lang="de-DE" sz="1400" dirty="0" err="1"/>
                        <a:t>tributaries</a:t>
                      </a:r>
                      <a:r>
                        <a:rPr lang="de-DE" sz="1400" dirty="0"/>
                        <a:t>,  incl. </a:t>
                      </a:r>
                      <a:r>
                        <a:rPr lang="de-DE" sz="1400" dirty="0" err="1"/>
                        <a:t>canals</a:t>
                      </a:r>
                      <a:r>
                        <a:rPr lang="de-DE" sz="1400" dirty="0"/>
                        <a:t>,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incl. France</a:t>
                      </a:r>
                    </a:p>
                    <a:p>
                      <a:r>
                        <a:rPr lang="de-DE" sz="1400" dirty="0"/>
                        <a:t>incl. Weser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6 </a:t>
                      </a: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 </a:t>
                      </a: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 </a:t>
                      </a:r>
                      <a:br>
                        <a:rPr lang="de-DE" sz="1600" dirty="0"/>
                      </a:br>
                      <a:r>
                        <a:rPr lang="de-DE" sz="1600" dirty="0"/>
                        <a:t>(+4)</a:t>
                      </a:r>
                      <a:br>
                        <a:rPr lang="de-DE" sz="1600" dirty="0"/>
                      </a:br>
                      <a:r>
                        <a:rPr lang="de-DE" sz="1200" dirty="0"/>
                        <a:t>(France, </a:t>
                      </a:r>
                      <a:r>
                        <a:rPr lang="de-DE" sz="1200" dirty="0" err="1"/>
                        <a:t>below</a:t>
                      </a:r>
                      <a:r>
                        <a:rPr lang="de-DE" sz="1200" dirty="0"/>
                        <a:t>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5 </a:t>
                      </a:r>
                      <a:br>
                        <a:rPr lang="de-DE" sz="1600" dirty="0"/>
                      </a:br>
                      <a:r>
                        <a:rPr lang="de-DE" sz="1600" dirty="0"/>
                        <a:t>(+2)</a:t>
                      </a:r>
                      <a:r>
                        <a:rPr lang="de-DE" sz="1200" dirty="0"/>
                        <a:t> (Dan., </a:t>
                      </a:r>
                      <a:r>
                        <a:rPr lang="de-DE" sz="1200" dirty="0" err="1"/>
                        <a:t>below</a:t>
                      </a:r>
                      <a:r>
                        <a:rPr lang="de-DE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 </a:t>
                      </a: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 </a:t>
                      </a: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+ 2</a:t>
                      </a:r>
                    </a:p>
                    <a:p>
                      <a:r>
                        <a:rPr lang="de-DE" sz="1600" dirty="0"/>
                        <a:t>(+1) </a:t>
                      </a:r>
                      <a:r>
                        <a:rPr lang="de-DE" sz="1200" dirty="0"/>
                        <a:t>(Dan. </a:t>
                      </a:r>
                      <a:r>
                        <a:rPr lang="de-DE" sz="1200" dirty="0" err="1"/>
                        <a:t>below</a:t>
                      </a:r>
                      <a:r>
                        <a:rPr lang="de-DE" sz="1200" dirty="0"/>
                        <a:t>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</a:t>
                      </a: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(+1?)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27 </a:t>
                      </a: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+8</a:t>
                      </a:r>
                      <a:br>
                        <a:rPr lang="de-DE" sz="1600" dirty="0">
                          <a:solidFill>
                            <a:srgbClr val="00B050"/>
                          </a:solidFill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(+7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bel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370">
                <a:tc>
                  <a:txBody>
                    <a:bodyPr/>
                    <a:lstStyle/>
                    <a:p>
                      <a:r>
                        <a:rPr lang="de-DE" sz="1400" dirty="0" err="1"/>
                        <a:t>Danube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766">
                <a:tc>
                  <a:txBody>
                    <a:bodyPr/>
                    <a:lstStyle/>
                    <a:p>
                      <a:r>
                        <a:rPr lang="de-DE" sz="1400" dirty="0"/>
                        <a:t>France (</a:t>
                      </a:r>
                      <a:r>
                        <a:rPr lang="de-DE" sz="1400" dirty="0" err="1"/>
                        <a:t>besides</a:t>
                      </a:r>
                      <a:r>
                        <a:rPr lang="de-DE" sz="1400" dirty="0"/>
                        <a:t> Rhine)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342">
                <a:tc>
                  <a:txBody>
                    <a:bodyPr/>
                    <a:lstStyle/>
                    <a:p>
                      <a:r>
                        <a:rPr lang="de-DE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6 </a:t>
                      </a: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5 </a:t>
                      </a: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+ 2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5 </a:t>
                      </a: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 </a:t>
                      </a: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</a:t>
                      </a: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(+1?)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(+8)</a:t>
                      </a:r>
                      <a:br>
                        <a:rPr lang="de-DE" sz="1600" dirty="0">
                          <a:solidFill>
                            <a:srgbClr val="00B050"/>
                          </a:solidFill>
                        </a:rPr>
                      </a:b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(=45)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598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Vessel visits / Challenges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Challenges met with organisation and execution of ship visits</a:t>
            </a:r>
          </a:p>
          <a:p>
            <a:r>
              <a:rPr lang="en-GB" dirty="0"/>
              <a:t>8 vessels planned</a:t>
            </a:r>
          </a:p>
          <a:p>
            <a:r>
              <a:rPr lang="en-GB" dirty="0"/>
              <a:t>5 vessels presently missing</a:t>
            </a:r>
          </a:p>
          <a:p>
            <a:pPr lvl="1"/>
            <a:r>
              <a:rPr lang="en-GB" dirty="0"/>
              <a:t>mainly 3-4 tugs</a:t>
            </a:r>
          </a:p>
          <a:p>
            <a:pPr lvl="1"/>
            <a:r>
              <a:rPr lang="en-GB" dirty="0"/>
              <a:t>Shall be dealt with on short notice</a:t>
            </a:r>
          </a:p>
          <a:p>
            <a:pPr lvl="1"/>
            <a:r>
              <a:rPr lang="en-GB" dirty="0"/>
              <a:t>Support needed (contacts)</a:t>
            </a:r>
          </a:p>
          <a:p>
            <a:pPr lvl="1"/>
            <a:r>
              <a:rPr lang="en-GB" dirty="0"/>
              <a:t>Option: substitute tugs by other types</a:t>
            </a:r>
          </a:p>
          <a:p>
            <a:pPr lvl="1"/>
            <a:r>
              <a:rPr lang="en-GB" dirty="0"/>
              <a:t>Results will be maintained/ incorporated</a:t>
            </a:r>
          </a:p>
        </p:txBody>
      </p:sp>
    </p:spTree>
    <p:extLst>
      <p:ext uri="{BB962C8B-B14F-4D97-AF65-F5344CB8AC3E}">
        <p14:creationId xmlns:p14="http://schemas.microsoft.com/office/powerpoint/2010/main" val="1960197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general conclusions I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n-GB" dirty="0"/>
              <a:t>No ship says more crew on board needed than regulatory required</a:t>
            </a:r>
          </a:p>
          <a:p>
            <a:pPr>
              <a:spcBef>
                <a:spcPts val="1800"/>
              </a:spcBef>
            </a:pPr>
            <a:r>
              <a:rPr lang="en-GB" dirty="0"/>
              <a:t>Some vessels indicate to sail sometimes (on purpose) with less crew than required by regulations and that work processes or safety seem not </a:t>
            </a:r>
            <a:r>
              <a:rPr lang="en-GB"/>
              <a:t>really affected</a:t>
            </a:r>
            <a:endParaRPr lang="en-GB" dirty="0"/>
          </a:p>
          <a:p>
            <a:pPr>
              <a:spcBef>
                <a:spcPts val="1800"/>
              </a:spcBef>
            </a:pPr>
            <a:r>
              <a:rPr lang="en-GB" dirty="0"/>
              <a:t>Most vessels know strict hierarchy in task allocation and working times (some do intensive cooperation, flexible working times and task allocation)</a:t>
            </a:r>
            <a:endParaRPr lang="en-GB" dirty="0">
              <a:solidFill>
                <a:srgbClr val="FF6600"/>
              </a:solidFill>
            </a:endParaRPr>
          </a:p>
          <a:p>
            <a:endParaRPr lang="en-GB" dirty="0">
              <a:solidFill>
                <a:srgbClr val="FF6600"/>
              </a:solidFill>
            </a:endParaRPr>
          </a:p>
          <a:p>
            <a:endParaRPr lang="en-GB" dirty="0">
              <a:solidFill>
                <a:srgbClr val="FF66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251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general conclusions II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Workload limited/ acceptable</a:t>
            </a:r>
          </a:p>
          <a:p>
            <a:pPr lvl="1"/>
            <a:r>
              <a:rPr lang="en-GB" dirty="0"/>
              <a:t>Sometimes higher cognitive workload:</a:t>
            </a:r>
          </a:p>
          <a:p>
            <a:pPr lvl="2"/>
            <a:r>
              <a:rPr lang="en-GB" dirty="0"/>
              <a:t>short duration, low occurrence, low predictability long term</a:t>
            </a:r>
          </a:p>
          <a:p>
            <a:pPr lvl="2"/>
            <a:r>
              <a:rPr lang="en-GB" dirty="0"/>
              <a:t>long duration (e.g. radar navigation during fog / at night etc.)</a:t>
            </a:r>
          </a:p>
          <a:p>
            <a:pPr lvl="1"/>
            <a:r>
              <a:rPr lang="en-GB" dirty="0"/>
              <a:t>Physical workload: mostly static, low intensity, sometimes small peaks</a:t>
            </a:r>
          </a:p>
          <a:p>
            <a:pPr lvl="1"/>
            <a:endParaRPr lang="en-GB" dirty="0">
              <a:solidFill>
                <a:srgbClr val="FF66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709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general conclusions III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Future technical developments can influence workload or time for several tasks </a:t>
            </a:r>
            <a:br>
              <a:rPr lang="en-GB" dirty="0"/>
            </a:br>
            <a:r>
              <a:rPr lang="en-GB" dirty="0"/>
              <a:t>(</a:t>
            </a:r>
            <a:r>
              <a:rPr lang="en-GB" sz="2400" dirty="0">
                <a:sym typeface="Wingdings" panose="05000000000000000000" pitchFamily="2" charset="2"/>
              </a:rPr>
              <a:t></a:t>
            </a:r>
            <a:r>
              <a:rPr lang="en-GB" dirty="0">
                <a:sym typeface="Wingdings" panose="05000000000000000000" pitchFamily="2" charset="2"/>
              </a:rPr>
              <a:t> workshops)</a:t>
            </a:r>
            <a:endParaRPr lang="en-GB" b="1" dirty="0"/>
          </a:p>
          <a:p>
            <a:pPr>
              <a:spcBef>
                <a:spcPts val="1800"/>
              </a:spcBef>
            </a:pPr>
            <a:r>
              <a:rPr lang="en-GB" dirty="0"/>
              <a:t>Influence of variable route, traffic and vessel characteristics</a:t>
            </a:r>
            <a:endParaRPr lang="en-GB" b="1" i="1" u="sng" dirty="0"/>
          </a:p>
          <a:p>
            <a:pPr>
              <a:spcBef>
                <a:spcPts val="1800"/>
              </a:spcBef>
            </a:pPr>
            <a:r>
              <a:rPr lang="en-GB" dirty="0"/>
              <a:t>Working hours dominant in workload &amp; recovery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24/7: short sleeps (average 4, max 5 hours, if 6h shift)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time of day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991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general conclusions IV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Certain (rare) tasks are easier to handle with additional hands e.g.	</a:t>
            </a:r>
          </a:p>
          <a:p>
            <a:pPr lvl="1"/>
            <a:r>
              <a:rPr lang="en-GB" dirty="0"/>
              <a:t>handling hoses during (un-)loading tanker </a:t>
            </a:r>
          </a:p>
          <a:p>
            <a:pPr lvl="1"/>
            <a:r>
              <a:rPr lang="en-GB" dirty="0"/>
              <a:t>(un-)mooring XXL volume vessels, </a:t>
            </a:r>
          </a:p>
          <a:p>
            <a:pPr lvl="1"/>
            <a:r>
              <a:rPr lang="en-GB" dirty="0"/>
              <a:t>handling dangerous goods (intermittent tank cleaning) etc. </a:t>
            </a:r>
          </a:p>
          <a:p>
            <a:r>
              <a:rPr lang="en-GB" dirty="0"/>
              <a:t>(Additional) personnel non necessarily on board</a:t>
            </a:r>
          </a:p>
        </p:txBody>
      </p:sp>
    </p:spTree>
    <p:extLst>
      <p:ext uri="{BB962C8B-B14F-4D97-AF65-F5344CB8AC3E}">
        <p14:creationId xmlns:p14="http://schemas.microsoft.com/office/powerpoint/2010/main" val="2050577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approach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GB" dirty="0"/>
              <a:t>Categorizing tasks</a:t>
            </a:r>
          </a:p>
          <a:p>
            <a:pPr marL="1028700" lvl="1" indent="-571500">
              <a:spcBef>
                <a:spcPts val="1800"/>
              </a:spcBef>
              <a:buFont typeface="+mj-lt"/>
              <a:buAutoNum type="romanUcPeriod"/>
            </a:pPr>
            <a:r>
              <a:rPr lang="en-GB" dirty="0"/>
              <a:t>Must be done on board, </a:t>
            </a:r>
            <a:br>
              <a:rPr lang="en-GB" dirty="0"/>
            </a:br>
            <a:r>
              <a:rPr lang="en-GB" u="sng" dirty="0"/>
              <a:t>directly</a:t>
            </a:r>
            <a:r>
              <a:rPr lang="en-GB" dirty="0"/>
              <a:t> contributing to goal of transporting cargo/ passengers</a:t>
            </a:r>
          </a:p>
          <a:p>
            <a:pPr marL="1028700" lvl="1" indent="-571500">
              <a:spcBef>
                <a:spcPts val="1800"/>
              </a:spcBef>
              <a:buFont typeface="+mj-lt"/>
              <a:buAutoNum type="romanUcPeriod"/>
            </a:pPr>
            <a:r>
              <a:rPr lang="en-GB" dirty="0"/>
              <a:t>usually done on board, supporting the primary processes &amp; tasks, but could be outsourced / automated</a:t>
            </a:r>
          </a:p>
          <a:p>
            <a:pPr marL="1028700" lvl="1" indent="-571500">
              <a:spcBef>
                <a:spcPts val="1800"/>
              </a:spcBef>
              <a:buFont typeface="+mj-lt"/>
              <a:buAutoNum type="romanUcPeriod"/>
            </a:pPr>
            <a:r>
              <a:rPr lang="en-GB" dirty="0"/>
              <a:t>other (more generic) tasks that occur during work, not time-bound</a:t>
            </a:r>
          </a:p>
        </p:txBody>
      </p:sp>
    </p:spTree>
    <p:extLst>
      <p:ext uri="{BB962C8B-B14F-4D97-AF65-F5344CB8AC3E}">
        <p14:creationId xmlns:p14="http://schemas.microsoft.com/office/powerpoint/2010/main" val="999098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Navigation (Cat I)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3" y="1412776"/>
            <a:ext cx="8675687" cy="4608512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3100" dirty="0"/>
              <a:t>Time occupancy (0.5 … 100% of shift for Boatmaster)</a:t>
            </a:r>
          </a:p>
          <a:p>
            <a:pPr lvl="1">
              <a:spcBef>
                <a:spcPts val="1200"/>
              </a:spcBef>
            </a:pPr>
            <a:r>
              <a:rPr lang="nl-NL" dirty="0"/>
              <a:t>during sailing / manoeuvring usually  uninterrupted time occupancy</a:t>
            </a:r>
          </a:p>
          <a:p>
            <a:pPr lvl="1">
              <a:spcBef>
                <a:spcPts val="1200"/>
              </a:spcBef>
            </a:pPr>
            <a:r>
              <a:rPr lang="nl-NL" dirty="0"/>
              <a:t>Absolute navigation times vary (vessel, trip etc)</a:t>
            </a:r>
          </a:p>
          <a:p>
            <a:pPr lvl="1">
              <a:spcBef>
                <a:spcPts val="1200"/>
              </a:spcBef>
            </a:pPr>
            <a:r>
              <a:rPr lang="nl-NL" dirty="0"/>
              <a:t>Employees: following shift rhythm</a:t>
            </a:r>
          </a:p>
          <a:p>
            <a:pPr lvl="1">
              <a:spcBef>
                <a:spcPts val="1200"/>
              </a:spcBef>
            </a:pPr>
            <a:r>
              <a:rPr lang="nl-NL" dirty="0"/>
              <a:t>Ship owner: as long as it is allowed  by reg. (tendency)</a:t>
            </a:r>
          </a:p>
          <a:p>
            <a:pPr>
              <a:spcBef>
                <a:spcPts val="1200"/>
              </a:spcBef>
            </a:pPr>
            <a:r>
              <a:rPr lang="en-US" dirty="0"/>
              <a:t>Preparation of journey depending on believed familiarity; mostly implicit &amp; ad hoc via friends </a:t>
            </a:r>
          </a:p>
          <a:p>
            <a:pPr>
              <a:spcBef>
                <a:spcPts val="1200"/>
              </a:spcBef>
            </a:pPr>
            <a:r>
              <a:rPr lang="en-US" dirty="0"/>
              <a:t>Time occupancy boatman dictated by logistic planning and resulting journey planning; sometimes disturbing recovery</a:t>
            </a:r>
            <a:endParaRPr lang="nl-NL" dirty="0"/>
          </a:p>
          <a:p>
            <a:pPr>
              <a:spcBef>
                <a:spcPts val="1200"/>
              </a:spcBef>
            </a:pPr>
            <a:r>
              <a:rPr lang="nl-NL" dirty="0"/>
              <a:t>In parallel possible: </a:t>
            </a:r>
            <a:br>
              <a:rPr lang="nl-NL" dirty="0"/>
            </a:br>
            <a:r>
              <a:rPr lang="nl-NL" sz="2800" dirty="0"/>
              <a:t>remote inspection, communication, entrepreneuring, when work load is undemanding; keeps people busy</a:t>
            </a:r>
          </a:p>
          <a:p>
            <a:pPr lvl="1"/>
            <a:endParaRPr lang="nl-NL" dirty="0"/>
          </a:p>
          <a:p>
            <a:pPr lvl="1"/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9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TASCS: Objective &amp; motivation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Identification &amp; assessment of (non-) technological developments that impact the work load of crew members during work/rest</a:t>
            </a:r>
          </a:p>
          <a:p>
            <a:pPr marL="400050" lvl="1" indent="0">
              <a:buNone/>
            </a:pPr>
            <a:r>
              <a:rPr lang="en-US" i="1" dirty="0">
                <a:solidFill>
                  <a:srgbClr val="848C8F"/>
                </a:solidFill>
              </a:rPr>
              <a:t>AIS, radar, (un)loading schemes, port configuration, stress, type of cargo, water stretch, noise, vibrations, physical equipment, administration, ….</a:t>
            </a:r>
            <a:endParaRPr lang="en-US" dirty="0">
              <a:solidFill>
                <a:srgbClr val="848C8F"/>
              </a:solidFill>
            </a:endParaRPr>
          </a:p>
          <a:p>
            <a:pPr marL="0" indent="0">
              <a:buNone/>
            </a:pPr>
            <a:r>
              <a:rPr lang="en-GB" dirty="0"/>
              <a:t>Future proof manning regulation</a:t>
            </a:r>
          </a:p>
        </p:txBody>
      </p:sp>
    </p:spTree>
    <p:extLst>
      <p:ext uri="{BB962C8B-B14F-4D97-AF65-F5344CB8AC3E}">
        <p14:creationId xmlns:p14="http://schemas.microsoft.com/office/powerpoint/2010/main" val="2788617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1. Navigation (Cat I)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nl-NL" dirty="0"/>
              <a:t>Work load: </a:t>
            </a:r>
          </a:p>
          <a:p>
            <a:pPr lvl="1">
              <a:spcBef>
                <a:spcPts val="1200"/>
              </a:spcBef>
            </a:pPr>
            <a:r>
              <a:rPr lang="nl-NL" dirty="0"/>
              <a:t>Moderately (seldom extremly),  undemanding</a:t>
            </a:r>
          </a:p>
          <a:p>
            <a:pPr lvl="1">
              <a:spcBef>
                <a:spcPts val="1200"/>
              </a:spcBef>
            </a:pPr>
            <a:r>
              <a:rPr lang="nl-NL" dirty="0"/>
              <a:t>demanding peaks due to traffic/obstacles</a:t>
            </a:r>
          </a:p>
          <a:p>
            <a:pPr lvl="1">
              <a:spcBef>
                <a:spcPts val="1200"/>
              </a:spcBef>
            </a:pPr>
            <a:r>
              <a:rPr lang="nl-NL" dirty="0"/>
              <a:t>Peaks rarely coped with by alternation / extra recovery</a:t>
            </a:r>
          </a:p>
          <a:p>
            <a:pPr lvl="1">
              <a:spcBef>
                <a:spcPts val="1200"/>
              </a:spcBef>
            </a:pPr>
            <a:r>
              <a:rPr lang="nl-NL" dirty="0"/>
              <a:t>reduced sight </a:t>
            </a:r>
            <a:br>
              <a:rPr lang="nl-NL" dirty="0"/>
            </a:br>
            <a:r>
              <a:rPr lang="nl-NL" dirty="0"/>
              <a:t>increases demand</a:t>
            </a:r>
          </a:p>
          <a:p>
            <a:pPr>
              <a:spcBef>
                <a:spcPts val="1200"/>
              </a:spcBef>
            </a:pPr>
            <a:r>
              <a:rPr lang="nl-NL" dirty="0"/>
              <a:t>Qualification: patent </a:t>
            </a:r>
            <a:br>
              <a:rPr lang="nl-NL" dirty="0"/>
            </a:br>
            <a:r>
              <a:rPr lang="nl-NL" dirty="0"/>
              <a:t>(boatmaster, helmsman)</a:t>
            </a:r>
          </a:p>
          <a:p>
            <a:pPr lvl="1"/>
            <a:endParaRPr lang="nl-NL" dirty="0"/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81" y="3789040"/>
            <a:ext cx="3583950" cy="244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45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Cargo handling (Cat. I/II)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Time occupancy </a:t>
            </a:r>
            <a:r>
              <a:rPr lang="nl-NL" dirty="0"/>
              <a:t>(1.25 … 25% for Boatmaster, 0.75 … 75% for Boatman)</a:t>
            </a:r>
            <a:endParaRPr lang="en-GB" dirty="0"/>
          </a:p>
          <a:p>
            <a:pPr lvl="1"/>
            <a:r>
              <a:rPr lang="en-GB" dirty="0"/>
              <a:t>During (un-)loading</a:t>
            </a:r>
          </a:p>
          <a:p>
            <a:pPr lvl="2"/>
            <a:r>
              <a:rPr lang="en-GB" dirty="0"/>
              <a:t>Absolute time varies </a:t>
            </a:r>
            <a:br>
              <a:rPr lang="en-GB" dirty="0"/>
            </a:br>
            <a:r>
              <a:rPr lang="en-GB" dirty="0"/>
              <a:t>(dep. on cargo/passengers, ship size, local sit.) </a:t>
            </a:r>
          </a:p>
          <a:p>
            <a:pPr lvl="1"/>
            <a:r>
              <a:rPr lang="en-GB" dirty="0"/>
              <a:t>During the voyage/ while cargo is on board</a:t>
            </a:r>
          </a:p>
          <a:p>
            <a:pPr lvl="2"/>
            <a:r>
              <a:rPr lang="en-GB" dirty="0"/>
              <a:t>dangerous goods:  moderate/high</a:t>
            </a:r>
          </a:p>
          <a:p>
            <a:pPr lvl="2"/>
            <a:r>
              <a:rPr lang="en-GB" dirty="0"/>
              <a:t>Other cargo: practically no</a:t>
            </a:r>
          </a:p>
          <a:p>
            <a:pPr lvl="1"/>
            <a:r>
              <a:rPr lang="en-GB" dirty="0"/>
              <a:t>Division of work between </a:t>
            </a:r>
            <a:r>
              <a:rPr lang="en-GB" dirty="0" err="1"/>
              <a:t>boatmaster</a:t>
            </a:r>
            <a:r>
              <a:rPr lang="en-GB" dirty="0"/>
              <a:t> and boatman and care for cargo handled  differently</a:t>
            </a:r>
          </a:p>
          <a:p>
            <a:r>
              <a:rPr lang="nl-NL" dirty="0"/>
              <a:t>In parallel possible: inspection, communication, entrepreneuring</a:t>
            </a:r>
          </a:p>
        </p:txBody>
      </p:sp>
    </p:spTree>
    <p:extLst>
      <p:ext uri="{BB962C8B-B14F-4D97-AF65-F5344CB8AC3E}">
        <p14:creationId xmlns:p14="http://schemas.microsoft.com/office/powerpoint/2010/main" val="2281149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Cargo handling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Work load (</a:t>
            </a:r>
            <a:r>
              <a:rPr lang="en-GB" dirty="0" err="1"/>
              <a:t>Boatmaster</a:t>
            </a:r>
            <a:r>
              <a:rPr lang="en-GB" dirty="0"/>
              <a:t> / Boatman)</a:t>
            </a:r>
          </a:p>
          <a:p>
            <a:pPr lvl="1"/>
            <a:r>
              <a:rPr lang="en-GB" dirty="0"/>
              <a:t>Mentally undemanding except for dangerous goods </a:t>
            </a:r>
          </a:p>
          <a:p>
            <a:pPr lvl="1"/>
            <a:r>
              <a:rPr lang="en-GB" dirty="0" err="1"/>
              <a:t>Boatmaster</a:t>
            </a:r>
            <a:r>
              <a:rPr lang="en-GB" dirty="0"/>
              <a:t> is responsible for stability and structural load</a:t>
            </a:r>
          </a:p>
          <a:p>
            <a:pPr lvl="1"/>
            <a:r>
              <a:rPr lang="en-GB" dirty="0"/>
              <a:t>Physically demanding for e.g.</a:t>
            </a:r>
          </a:p>
          <a:p>
            <a:pPr lvl="2"/>
            <a:r>
              <a:rPr lang="en-GB" dirty="0"/>
              <a:t>barge coupling</a:t>
            </a:r>
          </a:p>
          <a:p>
            <a:pPr lvl="2"/>
            <a:r>
              <a:rPr lang="en-GB" dirty="0"/>
              <a:t>Hatches</a:t>
            </a:r>
          </a:p>
          <a:p>
            <a:pPr lvl="2"/>
            <a:r>
              <a:rPr lang="en-GB" dirty="0"/>
              <a:t>Tank cleaning</a:t>
            </a:r>
          </a:p>
          <a:p>
            <a:pPr lvl="2"/>
            <a:r>
              <a:rPr lang="en-GB" dirty="0"/>
              <a:t>Handling hoses for liquid cargo</a:t>
            </a:r>
          </a:p>
        </p:txBody>
      </p:sp>
    </p:spTree>
    <p:extLst>
      <p:ext uri="{BB962C8B-B14F-4D97-AF65-F5344CB8AC3E}">
        <p14:creationId xmlns:p14="http://schemas.microsoft.com/office/powerpoint/2010/main" val="1500188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Operation of the craft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Time occupancy</a:t>
            </a:r>
            <a:r>
              <a:rPr lang="en-GB" dirty="0">
                <a:solidFill>
                  <a:srgbClr val="FF9900"/>
                </a:solidFill>
              </a:rPr>
              <a:t> </a:t>
            </a:r>
            <a:br>
              <a:rPr lang="en-GB" dirty="0">
                <a:solidFill>
                  <a:srgbClr val="FF9900"/>
                </a:solidFill>
              </a:rPr>
            </a:br>
            <a:r>
              <a:rPr lang="en-GB" sz="2800" dirty="0"/>
              <a:t>(0</a:t>
            </a:r>
            <a:r>
              <a:rPr lang="nl-NL" sz="2800" dirty="0"/>
              <a:t>.5 … 38.5% for Boatmaster, </a:t>
            </a:r>
            <a:br>
              <a:rPr lang="nl-NL" sz="2800" dirty="0"/>
            </a:br>
            <a:r>
              <a:rPr lang="en-GB" sz="2800" dirty="0"/>
              <a:t>0</a:t>
            </a:r>
            <a:r>
              <a:rPr lang="nl-NL" sz="2800" dirty="0"/>
              <a:t>.38 … 12.5% for Boatman</a:t>
            </a:r>
            <a:r>
              <a:rPr lang="en-GB" sz="2800" dirty="0"/>
              <a:t>)</a:t>
            </a:r>
          </a:p>
          <a:p>
            <a:pPr lvl="1"/>
            <a:r>
              <a:rPr lang="en-GB" dirty="0"/>
              <a:t>Ballast water (Cat. I)</a:t>
            </a:r>
          </a:p>
          <a:p>
            <a:pPr lvl="1"/>
            <a:r>
              <a:rPr lang="en-GB" dirty="0"/>
              <a:t>Bunkering (Cat. II)</a:t>
            </a:r>
          </a:p>
          <a:p>
            <a:pPr lvl="1"/>
            <a:r>
              <a:rPr lang="en-GB" dirty="0"/>
              <a:t>Time occupancy varies </a:t>
            </a:r>
            <a:br>
              <a:rPr lang="en-GB" dirty="0"/>
            </a:br>
            <a:r>
              <a:rPr lang="en-GB" dirty="0"/>
              <a:t>(dep. on ship type, size etc.) </a:t>
            </a:r>
            <a:br>
              <a:rPr lang="en-GB" dirty="0"/>
            </a:br>
            <a:r>
              <a:rPr lang="en-GB" dirty="0"/>
              <a:t>in general: rather short</a:t>
            </a:r>
          </a:p>
        </p:txBody>
      </p:sp>
    </p:spTree>
    <p:extLst>
      <p:ext uri="{BB962C8B-B14F-4D97-AF65-F5344CB8AC3E}">
        <p14:creationId xmlns:p14="http://schemas.microsoft.com/office/powerpoint/2010/main" val="2212610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Operation of the craft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Work load</a:t>
            </a:r>
          </a:p>
          <a:p>
            <a:pPr lvl="1"/>
            <a:r>
              <a:rPr lang="en-GB" dirty="0"/>
              <a:t>Mentally moderately / extremely undemanding</a:t>
            </a:r>
          </a:p>
          <a:p>
            <a:pPr lvl="1"/>
            <a:r>
              <a:rPr lang="en-GB" dirty="0"/>
              <a:t>Can be physically demanding (e.g. heavy hoses for bunkering)</a:t>
            </a:r>
          </a:p>
        </p:txBody>
      </p:sp>
    </p:spTree>
    <p:extLst>
      <p:ext uri="{BB962C8B-B14F-4D97-AF65-F5344CB8AC3E}">
        <p14:creationId xmlns:p14="http://schemas.microsoft.com/office/powerpoint/2010/main" val="2406886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Periodic inspections (Cat. II)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Time occupancy varies strongly </a:t>
            </a:r>
            <a:r>
              <a:rPr lang="en-GB" dirty="0"/>
              <a:t>(2</a:t>
            </a:r>
            <a:r>
              <a:rPr lang="nl-NL" dirty="0"/>
              <a:t> … 25%)</a:t>
            </a:r>
            <a:endParaRPr lang="en-US" dirty="0"/>
          </a:p>
          <a:p>
            <a:pPr lvl="1"/>
            <a:r>
              <a:rPr lang="en-US" dirty="0"/>
              <a:t>Mostly done by the boatman</a:t>
            </a:r>
          </a:p>
          <a:p>
            <a:pPr lvl="1"/>
            <a:r>
              <a:rPr lang="en-GB" dirty="0"/>
              <a:t>Time occupancy in general correlates to the age of  the equipment and the “requirements” of the cargo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In principle can be completely outsourced to service partner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latin typeface="Arial"/>
                <a:cs typeface="Arial"/>
              </a:rPr>
              <a:t>→ </a:t>
            </a:r>
            <a:r>
              <a:rPr lang="en-US" dirty="0"/>
              <a:t>predictive maintenance; </a:t>
            </a:r>
            <a:br>
              <a:rPr lang="en-US" dirty="0"/>
            </a:br>
            <a:r>
              <a:rPr lang="en-US" dirty="0"/>
              <a:t>in development esp. by shipping companies)</a:t>
            </a:r>
            <a:r>
              <a:rPr lang="en-US" dirty="0">
                <a:solidFill>
                  <a:srgbClr val="FF6600"/>
                </a:solidFill>
              </a:rPr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Depending from low/ high precision standard of </a:t>
            </a:r>
            <a:r>
              <a:rPr lang="en-US" dirty="0" err="1"/>
              <a:t>boatmaster</a:t>
            </a:r>
            <a:endParaRPr lang="en-GB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978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Periodic inspections (Cat. II)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load: moderately undemanding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16741"/>
            <a:ext cx="5580112" cy="40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530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Maintenance &amp; Repair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Maintenance (Cat. II)</a:t>
            </a:r>
          </a:p>
          <a:p>
            <a:r>
              <a:rPr lang="en-GB" dirty="0"/>
              <a:t>Repair (Cat. I/II)</a:t>
            </a:r>
          </a:p>
          <a:p>
            <a:r>
              <a:rPr lang="en-GB" dirty="0"/>
              <a:t>Time occupancy (0.5</a:t>
            </a:r>
            <a:r>
              <a:rPr lang="nl-NL" dirty="0"/>
              <a:t> … 38% for Boatmaster, </a:t>
            </a:r>
            <a:r>
              <a:rPr lang="en-GB" dirty="0"/>
              <a:t>8</a:t>
            </a:r>
            <a:r>
              <a:rPr lang="nl-NL" dirty="0"/>
              <a:t> … 69% for Boatman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In general correlates to the age of equipment part</a:t>
            </a:r>
            <a:endParaRPr lang="en-GB" sz="1800" dirty="0">
              <a:solidFill>
                <a:srgbClr val="FF6600"/>
              </a:solidFill>
            </a:endParaRPr>
          </a:p>
          <a:p>
            <a:pPr lvl="1"/>
            <a:r>
              <a:rPr lang="en-US" dirty="0"/>
              <a:t>Sometimes outsourced to service partner (internal or external)</a:t>
            </a:r>
            <a:endParaRPr lang="en-GB" sz="2300" dirty="0"/>
          </a:p>
          <a:p>
            <a:pPr lvl="1"/>
            <a:r>
              <a:rPr lang="en-GB" dirty="0"/>
              <a:t>Painting is sometimes done, because boatmen are available</a:t>
            </a:r>
          </a:p>
          <a:p>
            <a:pPr lvl="1"/>
            <a:r>
              <a:rPr lang="en-GB" dirty="0"/>
              <a:t>but also depends on demand / standard / preciseness of </a:t>
            </a:r>
            <a:r>
              <a:rPr lang="en-GB" dirty="0" err="1"/>
              <a:t>boatmaster</a:t>
            </a:r>
            <a:endParaRPr lang="en-GB" dirty="0"/>
          </a:p>
          <a:p>
            <a:pPr lvl="1"/>
            <a:r>
              <a:rPr lang="en-US" dirty="0"/>
              <a:t>Depending from type of cargo (sensitive to dirt)</a:t>
            </a:r>
            <a:endParaRPr lang="en-GB" dirty="0"/>
          </a:p>
          <a:p>
            <a:pPr lvl="1"/>
            <a:r>
              <a:rPr lang="en-GB" dirty="0"/>
              <a:t>Seasonal influences: spring on deck; winter inside</a:t>
            </a:r>
          </a:p>
        </p:txBody>
      </p:sp>
    </p:spTree>
    <p:extLst>
      <p:ext uri="{BB962C8B-B14F-4D97-AF65-F5344CB8AC3E}">
        <p14:creationId xmlns:p14="http://schemas.microsoft.com/office/powerpoint/2010/main" val="2315238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Maintenance &amp; Repair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8313" y="1412776"/>
            <a:ext cx="8496175" cy="4608512"/>
          </a:xfrm>
        </p:spPr>
        <p:txBody>
          <a:bodyPr>
            <a:normAutofit/>
          </a:bodyPr>
          <a:lstStyle/>
          <a:p>
            <a:r>
              <a:rPr lang="en-GB" dirty="0"/>
              <a:t>Workload</a:t>
            </a:r>
          </a:p>
          <a:p>
            <a:pPr lvl="1"/>
            <a:r>
              <a:rPr lang="en-GB" dirty="0"/>
              <a:t>Mostly moderately undemanding</a:t>
            </a:r>
          </a:p>
          <a:p>
            <a:pPr lvl="1"/>
            <a:r>
              <a:rPr lang="en-GB" dirty="0"/>
              <a:t>Peaks to moderately / extremely demanding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0685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Communication </a:t>
            </a:r>
            <a:r>
              <a:rPr lang="en-GB" dirty="0"/>
              <a:t>(Cat. I)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Internal</a:t>
            </a:r>
          </a:p>
          <a:p>
            <a:pPr lvl="1"/>
            <a:r>
              <a:rPr lang="en-GB" dirty="0" err="1"/>
              <a:t>Boatmaster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Short time occupancy, often combined with coffee break</a:t>
            </a:r>
          </a:p>
          <a:p>
            <a:r>
              <a:rPr lang="en-GB" dirty="0"/>
              <a:t>External</a:t>
            </a:r>
          </a:p>
          <a:p>
            <a:pPr lvl="1"/>
            <a:r>
              <a:rPr lang="en-GB" dirty="0"/>
              <a:t>During navigation (as part of navigation)</a:t>
            </a:r>
          </a:p>
          <a:p>
            <a:pPr lvl="1"/>
            <a:r>
              <a:rPr lang="en-GB" dirty="0"/>
              <a:t>limited extent </a:t>
            </a:r>
            <a:r>
              <a:rPr lang="en-GB" dirty="0" err="1"/>
              <a:t>entrepreneuring</a:t>
            </a:r>
            <a:r>
              <a:rPr lang="en-GB" dirty="0"/>
              <a:t> (owners) 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05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 &amp; Research Questions of TASCS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Evaluating actual </a:t>
            </a:r>
            <a:r>
              <a:rPr lang="en-US" b="1" dirty="0"/>
              <a:t>time occupancy</a:t>
            </a:r>
            <a:r>
              <a:rPr lang="en-US" dirty="0"/>
              <a:t> and </a:t>
            </a:r>
            <a:r>
              <a:rPr lang="en-US" b="1" dirty="0"/>
              <a:t>work load</a:t>
            </a:r>
            <a:r>
              <a:rPr lang="en-US" dirty="0"/>
              <a:t> of crew for inland ships on 7 different categories</a:t>
            </a:r>
          </a:p>
          <a:p>
            <a:r>
              <a:rPr lang="en-US" dirty="0"/>
              <a:t>Finding relations/correlations for research parameters</a:t>
            </a:r>
          </a:p>
          <a:p>
            <a:r>
              <a:rPr lang="en-US" dirty="0"/>
              <a:t>Deriving a method/tool for calculating crew manning more sophisticated / better fitting than existing regulations</a:t>
            </a:r>
          </a:p>
          <a:p>
            <a:endParaRPr lang="en-US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33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Communication </a:t>
            </a:r>
            <a:r>
              <a:rPr lang="en-GB" dirty="0"/>
              <a:t>(Cat. I)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Workload</a:t>
            </a:r>
          </a:p>
          <a:p>
            <a:pPr lvl="1"/>
            <a:r>
              <a:rPr lang="en-GB" dirty="0"/>
              <a:t>In general moderately undemanding</a:t>
            </a:r>
            <a:br>
              <a:rPr lang="en-GB" dirty="0"/>
            </a:br>
            <a:r>
              <a:rPr lang="en-GB" dirty="0"/>
              <a:t>(but depending on experience of crew)</a:t>
            </a:r>
          </a:p>
          <a:p>
            <a:pPr lvl="1"/>
            <a:r>
              <a:rPr lang="en-GB" dirty="0"/>
              <a:t>However, in case of foreign languages &amp; crews sometimes quite demanding </a:t>
            </a:r>
            <a:br>
              <a:rPr lang="en-GB" dirty="0"/>
            </a:br>
            <a:r>
              <a:rPr lang="en-GB" dirty="0"/>
              <a:t>(e.g. cabin vessels in France with foreign </a:t>
            </a:r>
            <a:r>
              <a:rPr lang="en-GB" dirty="0" err="1"/>
              <a:t>boatmaster</a:t>
            </a:r>
            <a:r>
              <a:rPr lang="en-GB" dirty="0"/>
              <a:t>) </a:t>
            </a:r>
          </a:p>
          <a:p>
            <a:pPr>
              <a:spcBef>
                <a:spcPts val="2400"/>
              </a:spcBef>
            </a:pPr>
            <a:r>
              <a:rPr lang="en-GB" dirty="0"/>
              <a:t>Perception / Approach</a:t>
            </a:r>
          </a:p>
          <a:p>
            <a:pPr lvl="1"/>
            <a:r>
              <a:rPr lang="en-GB" dirty="0"/>
              <a:t>More communication at critical situations considered reasonable</a:t>
            </a:r>
          </a:p>
          <a:p>
            <a:pPr lvl="1"/>
            <a:r>
              <a:rPr lang="en-GB" dirty="0"/>
              <a:t>Standardized communication ‘tools’, phrases etc. on European level considered reasonable</a:t>
            </a:r>
          </a:p>
        </p:txBody>
      </p:sp>
    </p:spTree>
    <p:extLst>
      <p:ext uri="{BB962C8B-B14F-4D97-AF65-F5344CB8AC3E}">
        <p14:creationId xmlns:p14="http://schemas.microsoft.com/office/powerpoint/2010/main" val="2461296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HSE / Emergencies (Cat I)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Time occupancy is rather low (1-2 d/y)</a:t>
            </a:r>
          </a:p>
          <a:p>
            <a:pPr>
              <a:spcBef>
                <a:spcPts val="1800"/>
              </a:spcBef>
            </a:pPr>
            <a:r>
              <a:rPr lang="en-GB" dirty="0"/>
              <a:t>Often regular training scheduled</a:t>
            </a:r>
          </a:p>
          <a:p>
            <a:pPr lvl="1"/>
            <a:r>
              <a:rPr lang="en-GB" dirty="0"/>
              <a:t>mostly for employees/shipping companies</a:t>
            </a:r>
          </a:p>
          <a:p>
            <a:pPr>
              <a:spcBef>
                <a:spcPts val="1800"/>
              </a:spcBef>
            </a:pPr>
            <a:r>
              <a:rPr lang="en-GB" dirty="0"/>
              <a:t>In case of emergency</a:t>
            </a:r>
          </a:p>
          <a:p>
            <a:pPr lvl="1"/>
            <a:r>
              <a:rPr lang="en-GB" dirty="0"/>
              <a:t>Full time occupancy</a:t>
            </a:r>
          </a:p>
          <a:p>
            <a:pPr lvl="1"/>
            <a:r>
              <a:rPr lang="en-GB" dirty="0"/>
              <a:t>High demanding</a:t>
            </a:r>
          </a:p>
          <a:p>
            <a:pPr lvl="1"/>
            <a:r>
              <a:rPr lang="en-GB" dirty="0"/>
              <a:t>But very seldom</a:t>
            </a:r>
          </a:p>
        </p:txBody>
      </p:sp>
    </p:spTree>
    <p:extLst>
      <p:ext uri="{BB962C8B-B14F-4D97-AF65-F5344CB8AC3E}">
        <p14:creationId xmlns:p14="http://schemas.microsoft.com/office/powerpoint/2010/main" val="578620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 </a:t>
            </a:r>
            <a:r>
              <a:rPr lang="de-DE" dirty="0" err="1"/>
              <a:t>Entrepreneuring</a:t>
            </a:r>
            <a:r>
              <a:rPr lang="de-DE" dirty="0"/>
              <a:t> (</a:t>
            </a:r>
            <a:r>
              <a:rPr lang="de-DE" dirty="0" err="1"/>
              <a:t>Cat</a:t>
            </a:r>
            <a:r>
              <a:rPr lang="de-DE" dirty="0"/>
              <a:t>. II)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Not relevant for employees (</a:t>
            </a:r>
            <a:r>
              <a:rPr lang="en-GB" sz="2800" dirty="0" err="1"/>
              <a:t>onboard</a:t>
            </a:r>
            <a:r>
              <a:rPr lang="en-GB" sz="2800" dirty="0"/>
              <a:t>)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Owner operators: Handled on various ways, e.g.</a:t>
            </a:r>
          </a:p>
          <a:p>
            <a:pPr lvl="1"/>
            <a:r>
              <a:rPr lang="en-GB" sz="2400" dirty="0"/>
              <a:t>long term freight contracts</a:t>
            </a:r>
          </a:p>
          <a:p>
            <a:pPr lvl="1"/>
            <a:r>
              <a:rPr lang="en-GB" sz="2400" dirty="0"/>
              <a:t>use of service partners, transport market place</a:t>
            </a:r>
          </a:p>
          <a:p>
            <a:pPr lvl="1"/>
            <a:r>
              <a:rPr lang="en-GB" sz="2400" dirty="0"/>
              <a:t>Member of a cooperative</a:t>
            </a:r>
          </a:p>
          <a:p>
            <a:pPr lvl="1"/>
            <a:r>
              <a:rPr lang="en-GB" sz="2400" dirty="0"/>
              <a:t>‘outsourced’ to family partner (not counted as crew member)</a:t>
            </a:r>
          </a:p>
          <a:p>
            <a:pPr lvl="1"/>
            <a:r>
              <a:rPr lang="en-GB" sz="2400" dirty="0"/>
              <a:t>Self- done: variable number of hours </a:t>
            </a:r>
          </a:p>
        </p:txBody>
      </p:sp>
    </p:spTree>
    <p:extLst>
      <p:ext uri="{BB962C8B-B14F-4D97-AF65-F5344CB8AC3E}">
        <p14:creationId xmlns:p14="http://schemas.microsoft.com/office/powerpoint/2010/main" val="1071096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9. Other Tasks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Time occupancy</a:t>
            </a:r>
          </a:p>
          <a:p>
            <a:pPr lvl="1"/>
            <a:r>
              <a:rPr lang="en-GB" dirty="0"/>
              <a:t>Cooking: up to 3.5h (on / off shift)</a:t>
            </a:r>
          </a:p>
          <a:p>
            <a:pPr lvl="1"/>
            <a:r>
              <a:rPr lang="en-GB" dirty="0"/>
              <a:t>Personal hygiene: </a:t>
            </a:r>
            <a:r>
              <a:rPr lang="en-GB" dirty="0" err="1"/>
              <a:t>appr</a:t>
            </a:r>
            <a:r>
              <a:rPr lang="en-GB" dirty="0"/>
              <a:t>. 1h (off shift)</a:t>
            </a:r>
          </a:p>
          <a:p>
            <a:pPr lvl="1"/>
            <a:r>
              <a:rPr lang="en-GB" dirty="0"/>
              <a:t>Meals: 1h (off shift)</a:t>
            </a:r>
          </a:p>
          <a:p>
            <a:r>
              <a:rPr lang="en-GB" dirty="0"/>
              <a:t>Studying: only unexperienced crew</a:t>
            </a:r>
          </a:p>
          <a:p>
            <a:r>
              <a:rPr lang="en-GB" dirty="0"/>
              <a:t>Waiting is daily business for boatmen, mostly replaced by some maintenance, additional breaks / ‚hanging around‘</a:t>
            </a:r>
          </a:p>
          <a:p>
            <a:r>
              <a:rPr lang="en-GB" dirty="0" err="1"/>
              <a:t>Boatmasters</a:t>
            </a:r>
            <a:r>
              <a:rPr lang="en-GB" dirty="0"/>
              <a:t>: Waiting times replaced by additional breaks or maintenance</a:t>
            </a:r>
          </a:p>
        </p:txBody>
      </p:sp>
    </p:spTree>
    <p:extLst>
      <p:ext uri="{BB962C8B-B14F-4D97-AF65-F5344CB8AC3E}">
        <p14:creationId xmlns:p14="http://schemas.microsoft.com/office/powerpoint/2010/main" val="630219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 Recovery / Pause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68313" y="1412776"/>
            <a:ext cx="8496175" cy="475252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GB" dirty="0"/>
              <a:t>Shift system</a:t>
            </a:r>
          </a:p>
          <a:p>
            <a:pPr lvl="1"/>
            <a:r>
              <a:rPr lang="en-GB" dirty="0"/>
              <a:t>2 × 6h allows not enough sleep (mostly mode B)</a:t>
            </a:r>
          </a:p>
          <a:p>
            <a:pPr lvl="1"/>
            <a:r>
              <a:rPr lang="en-GB"/>
              <a:t>1½ </a:t>
            </a:r>
            <a:r>
              <a:rPr lang="en-GB" dirty="0"/>
              <a:t>× 8h leads to alternating day/night shifts </a:t>
            </a:r>
            <a:br>
              <a:rPr lang="en-GB" dirty="0"/>
            </a:br>
            <a:r>
              <a:rPr lang="en-GB" dirty="0"/>
              <a:t>(mostly mode A1/A2)</a:t>
            </a:r>
          </a:p>
          <a:p>
            <a:pPr>
              <a:spcBef>
                <a:spcPts val="1200"/>
              </a:spcBef>
            </a:pPr>
            <a:r>
              <a:rPr lang="en-GB" dirty="0"/>
              <a:t>On/off-board time</a:t>
            </a:r>
          </a:p>
          <a:p>
            <a:pPr lvl="1"/>
            <a:r>
              <a:rPr lang="en-GB" dirty="0"/>
              <a:t>long rhythms (e.g. 14/14 or 28/28 days) can lead to family problems </a:t>
            </a:r>
            <a:endParaRPr lang="en-GB" sz="3200" dirty="0"/>
          </a:p>
          <a:p>
            <a:pPr>
              <a:spcBef>
                <a:spcPts val="1200"/>
              </a:spcBef>
            </a:pPr>
            <a:r>
              <a:rPr lang="en-GB" dirty="0"/>
              <a:t>Quality of rest varies</a:t>
            </a:r>
          </a:p>
          <a:p>
            <a:pPr lvl="1"/>
            <a:r>
              <a:rPr lang="en-GB" dirty="0"/>
              <a:t>Noisy bridge lowering installations,</a:t>
            </a:r>
          </a:p>
          <a:p>
            <a:pPr lvl="1"/>
            <a:r>
              <a:rPr lang="en-GB" dirty="0"/>
              <a:t>suboptimal routing/ location cabins, etc. 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0910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 Recovery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Ship Owners (owner operators)</a:t>
            </a:r>
          </a:p>
          <a:p>
            <a:pPr lvl="1"/>
            <a:r>
              <a:rPr lang="en-GB" dirty="0"/>
              <a:t>Less holidays</a:t>
            </a:r>
          </a:p>
          <a:p>
            <a:pPr lvl="1"/>
            <a:r>
              <a:rPr lang="en-GB" dirty="0"/>
              <a:t>Younger ship owners are willing to work as much as allowed</a:t>
            </a:r>
          </a:p>
          <a:p>
            <a:pPr lvl="1"/>
            <a:r>
              <a:rPr lang="en-GB" dirty="0"/>
              <a:t>elder ship owners tend to more recreation time, e.g. free weekend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621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11. Travel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Handled quite different</a:t>
            </a:r>
          </a:p>
          <a:p>
            <a:pPr lvl="1"/>
            <a:r>
              <a:rPr lang="en-GB" dirty="0"/>
              <a:t>Can be counted as working or private time</a:t>
            </a:r>
          </a:p>
          <a:p>
            <a:pPr lvl="1"/>
            <a:r>
              <a:rPr lang="en-GB" dirty="0"/>
              <a:t>Some companies require for long travels a night in hotel before boarding,</a:t>
            </a:r>
          </a:p>
          <a:p>
            <a:pPr lvl="1"/>
            <a:r>
              <a:rPr lang="en-GB" dirty="0"/>
              <a:t>Long journeys, e.g. Latvia - Germany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20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Conclusions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GB" dirty="0"/>
              <a:t>Time occupancy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Pure navigation: 1 person needed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Navigation time is limited by fatigue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Operation time = max. navigation time *</a:t>
            </a:r>
            <a:br>
              <a:rPr lang="en-GB" dirty="0"/>
            </a:br>
            <a:r>
              <a:rPr lang="en-GB" dirty="0"/>
              <a:t>                                number of persons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Additional personal (1 or more) is needed for specific tasks on specific occasions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Summing these up, might lead to full day occupancy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Outsourcing/technical systems might reduce </a:t>
            </a:r>
            <a:r>
              <a:rPr lang="en-GB" u="sng" dirty="0"/>
              <a:t>additional</a:t>
            </a:r>
            <a:r>
              <a:rPr lang="en-GB" dirty="0"/>
              <a:t> occupancy to zero </a:t>
            </a:r>
            <a:r>
              <a:rPr lang="en-GB" sz="2400" dirty="0">
                <a:sym typeface="Wingdings" panose="05000000000000000000" pitchFamily="2" charset="2"/>
              </a:rPr>
              <a:t>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/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23294433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Preliminary Conclusions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Work load</a:t>
            </a:r>
          </a:p>
          <a:p>
            <a:pPr lvl="1"/>
            <a:r>
              <a:rPr lang="en-GB" dirty="0"/>
              <a:t>Observation: mostly moderately or extremely undemanding</a:t>
            </a:r>
          </a:p>
          <a:p>
            <a:pPr lvl="1"/>
            <a:r>
              <a:rPr lang="en-GB" dirty="0"/>
              <a:t>Certain tasks are moderately / extremely demanding </a:t>
            </a:r>
          </a:p>
          <a:p>
            <a:pPr lvl="1"/>
            <a:r>
              <a:rPr lang="en-GB" dirty="0"/>
              <a:t>However, technical solutions / assistance available</a:t>
            </a:r>
          </a:p>
        </p:txBody>
      </p:sp>
    </p:spTree>
    <p:extLst>
      <p:ext uri="{BB962C8B-B14F-4D97-AF65-F5344CB8AC3E}">
        <p14:creationId xmlns:p14="http://schemas.microsoft.com/office/powerpoint/2010/main" val="21257004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equipment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n-GB" dirty="0"/>
              <a:t>Mixed picture</a:t>
            </a:r>
          </a:p>
          <a:p>
            <a:pPr>
              <a:spcBef>
                <a:spcPts val="1800"/>
              </a:spcBef>
            </a:pPr>
            <a:r>
              <a:rPr lang="en-GB" dirty="0"/>
              <a:t>By far not all options used at present</a:t>
            </a:r>
          </a:p>
          <a:p>
            <a:pPr>
              <a:spcBef>
                <a:spcPts val="1800"/>
              </a:spcBef>
            </a:pPr>
            <a:r>
              <a:rPr lang="en-GB" dirty="0"/>
              <a:t>Vessel age is no indicator for (technical) equipment</a:t>
            </a:r>
          </a:p>
          <a:p>
            <a:pPr>
              <a:spcBef>
                <a:spcPts val="1800"/>
              </a:spcBef>
            </a:pPr>
            <a:r>
              <a:rPr lang="en-GB" dirty="0"/>
              <a:t>Various modernisations during vessel life time</a:t>
            </a:r>
          </a:p>
          <a:p>
            <a:pPr>
              <a:spcBef>
                <a:spcPts val="1800"/>
              </a:spcBef>
            </a:pPr>
            <a:r>
              <a:rPr lang="en-GB" dirty="0"/>
              <a:t>Modernisation is also a question of </a:t>
            </a:r>
            <a:r>
              <a:rPr lang="en-GB" dirty="0" err="1"/>
              <a:t>rentability</a:t>
            </a:r>
            <a:r>
              <a:rPr lang="en-GB" dirty="0"/>
              <a:t> &amp; financing </a:t>
            </a:r>
            <a:br>
              <a:rPr lang="en-GB" dirty="0"/>
            </a:br>
            <a:r>
              <a:rPr lang="en-GB" dirty="0"/>
              <a:t>(and market situation / conditions)</a:t>
            </a:r>
          </a:p>
        </p:txBody>
      </p:sp>
    </p:spTree>
    <p:extLst>
      <p:ext uri="{BB962C8B-B14F-4D97-AF65-F5344CB8AC3E}">
        <p14:creationId xmlns:p14="http://schemas.microsoft.com/office/powerpoint/2010/main" val="208475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TASCS - </a:t>
            </a:r>
            <a:r>
              <a:rPr lang="nl-NL" dirty="0" err="1"/>
              <a:t>Deliverables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/>
              <a:t>Documented proposal for easy to use manning instrument </a:t>
            </a:r>
          </a:p>
          <a:p>
            <a:pPr>
              <a:spcBef>
                <a:spcPts val="0"/>
              </a:spcBef>
            </a:pPr>
            <a:r>
              <a:rPr lang="en-GB" dirty="0"/>
              <a:t>flexible, transparent, future proof</a:t>
            </a:r>
          </a:p>
          <a:p>
            <a:pPr>
              <a:spcBef>
                <a:spcPts val="0"/>
              </a:spcBef>
            </a:pPr>
            <a:r>
              <a:rPr lang="en-GB" dirty="0"/>
              <a:t>with options</a:t>
            </a:r>
          </a:p>
          <a:p>
            <a:pPr>
              <a:spcBef>
                <a:spcPts val="0"/>
              </a:spcBef>
            </a:pPr>
            <a:r>
              <a:rPr lang="en-GB" dirty="0"/>
              <a:t>and easy to enforce</a:t>
            </a:r>
          </a:p>
          <a:p>
            <a:pPr marL="0" indent="0">
              <a:buNone/>
            </a:pPr>
            <a:r>
              <a:rPr lang="en-GB" dirty="0"/>
              <a:t>European interconnected waterways</a:t>
            </a:r>
          </a:p>
          <a:p>
            <a:pPr marL="0" indent="0">
              <a:buNone/>
            </a:pPr>
            <a:r>
              <a:rPr lang="en-GB" dirty="0">
                <a:solidFill>
                  <a:srgbClr val="848C8F"/>
                </a:solidFill>
              </a:rPr>
              <a:t>Spring 2017 - End 2018</a:t>
            </a:r>
          </a:p>
          <a:p>
            <a:pPr marL="0" indent="0">
              <a:buNone/>
            </a:pPr>
            <a:r>
              <a:rPr lang="en-GB" dirty="0">
                <a:solidFill>
                  <a:srgbClr val="848C8F"/>
                </a:solidFill>
              </a:rPr>
              <a:t>Concise report</a:t>
            </a:r>
          </a:p>
        </p:txBody>
      </p:sp>
    </p:spTree>
    <p:extLst>
      <p:ext uri="{BB962C8B-B14F-4D97-AF65-F5344CB8AC3E}">
        <p14:creationId xmlns:p14="http://schemas.microsoft.com/office/powerpoint/2010/main" val="15218175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Legislative Framework </a:t>
            </a:r>
            <a:r>
              <a:rPr lang="de-DE" sz="2800" dirty="0"/>
              <a:t>(</a:t>
            </a:r>
            <a:r>
              <a:rPr lang="de-DE" sz="2800" dirty="0" err="1"/>
              <a:t>selection</a:t>
            </a:r>
            <a:r>
              <a:rPr lang="de-DE" sz="2800" dirty="0"/>
              <a:t>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COUNCIL DIRECTIVE 2014/112/EU of 19 December 2014 implementing the European Agreement concerning certain aspects of the </a:t>
            </a:r>
            <a:r>
              <a:rPr lang="en-US" sz="1600" dirty="0" err="1"/>
              <a:t>organisation</a:t>
            </a:r>
            <a:r>
              <a:rPr lang="en-US" sz="1600" dirty="0"/>
              <a:t> of working time in inland waterway transport, concluded by the European Barge Union (EBU), the European Skippers </a:t>
            </a:r>
            <a:r>
              <a:rPr lang="en-US" sz="1600" dirty="0" err="1"/>
              <a:t>Organisation</a:t>
            </a:r>
            <a:r>
              <a:rPr lang="en-US" sz="1600" dirty="0"/>
              <a:t> (ESO) and the European Transport Workers' Federation (ETF)</a:t>
            </a:r>
          </a:p>
          <a:p>
            <a:r>
              <a:rPr lang="de-DE" sz="1600" dirty="0"/>
              <a:t>Verordnung über das Schiffspersonal auf dem Rhein (</a:t>
            </a:r>
            <a:r>
              <a:rPr lang="de-DE" sz="1600" dirty="0" err="1"/>
              <a:t>RheinSchPersV</a:t>
            </a:r>
            <a:r>
              <a:rPr lang="de-DE" sz="1600" dirty="0"/>
              <a:t>), ZKR/CCNR</a:t>
            </a:r>
          </a:p>
          <a:p>
            <a:r>
              <a:rPr lang="de-DE" sz="1600" dirty="0"/>
              <a:t>Verordnung über die Arbeitszeit in der Binnenschifffahrt (Binnenschifffahrts-Arbeitszeitverordnung - </a:t>
            </a:r>
            <a:r>
              <a:rPr lang="de-DE" sz="1600" dirty="0" err="1"/>
              <a:t>BinSchArbZV</a:t>
            </a:r>
            <a:r>
              <a:rPr lang="de-DE" sz="1600" dirty="0"/>
              <a:t>)</a:t>
            </a:r>
          </a:p>
          <a:p>
            <a:r>
              <a:rPr lang="de-DE" sz="1600" dirty="0" err="1"/>
              <a:t>BinSchUO</a:t>
            </a:r>
            <a:r>
              <a:rPr lang="de-DE" sz="1600" dirty="0"/>
              <a:t> 2008, </a:t>
            </a:r>
            <a:r>
              <a:rPr lang="de-DE" sz="1600" dirty="0" err="1"/>
              <a:t>Anh</a:t>
            </a:r>
            <a:r>
              <a:rPr lang="de-DE" sz="1600" dirty="0"/>
              <a:t>. XI</a:t>
            </a:r>
          </a:p>
          <a:p>
            <a:r>
              <a:rPr lang="de-DE" sz="1600" dirty="0"/>
              <a:t>Verordnung des Bundesministers für Verkehr, Innovation und Technologie über die Mindestbesatzung von Fahrzeugen (Schiffsbesatzungsverordnung), </a:t>
            </a:r>
            <a:r>
              <a:rPr lang="de-DE" sz="1600" dirty="0" err="1"/>
              <a:t>StF</a:t>
            </a:r>
            <a:r>
              <a:rPr lang="de-DE" sz="1600" dirty="0"/>
              <a:t>: BGBl. II Nr. 518/2004</a:t>
            </a:r>
          </a:p>
          <a:p>
            <a:r>
              <a:rPr lang="de-DE" sz="1600" dirty="0" err="1"/>
              <a:t>Danube</a:t>
            </a:r>
            <a:r>
              <a:rPr lang="de-DE" sz="1600" dirty="0"/>
              <a:t> (Austria):</a:t>
            </a:r>
            <a:br>
              <a:rPr lang="de-DE" sz="1600" dirty="0"/>
            </a:br>
            <a:r>
              <a:rPr lang="de-DE" sz="1600" dirty="0"/>
              <a:t>Schiffsbesatzungsverordnung – 518. Verordnung des Bundesministers für Verkehr, Innovation und Technologie über die Mindestbesatzung von Fahrzeugen</a:t>
            </a:r>
          </a:p>
        </p:txBody>
      </p:sp>
    </p:spTree>
    <p:extLst>
      <p:ext uri="{BB962C8B-B14F-4D97-AF65-F5344CB8AC3E}">
        <p14:creationId xmlns:p14="http://schemas.microsoft.com/office/powerpoint/2010/main" val="9975184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Outlook to future regulation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Manning is based on time occupancy in combination with workload for tasks on board</a:t>
            </a:r>
          </a:p>
          <a:p>
            <a:r>
              <a:rPr lang="en-GB" dirty="0"/>
              <a:t>Depending on technical equipment and/or outsourcing</a:t>
            </a:r>
          </a:p>
          <a:p>
            <a:r>
              <a:rPr lang="en-GB" dirty="0"/>
              <a:t>Working time differs between employees and owner operators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3070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Qualification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Ship owners have problems to find qualified personnel (Companies have not been asked).</a:t>
            </a:r>
          </a:p>
          <a:p>
            <a:r>
              <a:rPr lang="en-GB" dirty="0"/>
              <a:t>Labour market for additional personnel is limited.</a:t>
            </a:r>
          </a:p>
          <a:p>
            <a:r>
              <a:rPr lang="en-GB" dirty="0"/>
              <a:t>Languages are a notable problem</a:t>
            </a:r>
            <a:br>
              <a:rPr lang="en-GB" dirty="0"/>
            </a:br>
            <a:r>
              <a:rPr lang="en-GB" sz="2400" dirty="0"/>
              <a:t>(compare Slide on Communication/Workload above)</a:t>
            </a:r>
          </a:p>
        </p:txBody>
      </p:sp>
    </p:spTree>
    <p:extLst>
      <p:ext uri="{BB962C8B-B14F-4D97-AF65-F5344CB8AC3E}">
        <p14:creationId xmlns:p14="http://schemas.microsoft.com/office/powerpoint/2010/main" val="28324669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3100" dirty="0"/>
              <a:t>first impression possible draft future tool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6" y="754309"/>
            <a:ext cx="7022095" cy="610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0734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3" y="1412776"/>
            <a:ext cx="8928223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1438275" algn="l"/>
              </a:tabLst>
            </a:pPr>
            <a:r>
              <a:rPr lang="en-US" dirty="0"/>
              <a:t>10.30	Introduction to TASCS project (PS)</a:t>
            </a:r>
          </a:p>
          <a:p>
            <a:pPr marL="0" indent="0">
              <a:buNone/>
              <a:tabLst>
                <a:tab pos="1438275" algn="l"/>
              </a:tabLst>
            </a:pPr>
            <a:r>
              <a:rPr lang="en-US" dirty="0"/>
              <a:t>11.00	Tour de table of all present</a:t>
            </a:r>
          </a:p>
          <a:p>
            <a:pPr marL="0" indent="0">
              <a:buNone/>
              <a:tabLst>
                <a:tab pos="1438275" algn="l"/>
              </a:tabLst>
            </a:pPr>
            <a:r>
              <a:rPr lang="en-US" dirty="0"/>
              <a:t>11.15	Introduction on practicalities project</a:t>
            </a:r>
          </a:p>
          <a:p>
            <a:pPr marL="0" indent="0">
              <a:buNone/>
              <a:tabLst>
                <a:tab pos="1438275" algn="l"/>
              </a:tabLst>
            </a:pPr>
            <a:r>
              <a:rPr lang="en-US" dirty="0"/>
              <a:t>11.30	Presentation research</a:t>
            </a:r>
          </a:p>
          <a:p>
            <a:pPr marL="0" indent="0">
              <a:buNone/>
              <a:tabLst>
                <a:tab pos="1438275" algn="l"/>
              </a:tabLst>
            </a:pPr>
            <a:r>
              <a:rPr lang="en-US" dirty="0"/>
              <a:t>12.30	Lunch</a:t>
            </a:r>
          </a:p>
          <a:p>
            <a:pPr marL="0" indent="0">
              <a:buNone/>
              <a:tabLst>
                <a:tab pos="1438275" algn="l"/>
              </a:tabLst>
            </a:pPr>
            <a:r>
              <a:rPr lang="en-US" dirty="0"/>
              <a:t>14.00	Presentation research (continued)</a:t>
            </a:r>
          </a:p>
          <a:p>
            <a:pPr marL="0" indent="0">
              <a:buNone/>
              <a:tabLst>
                <a:tab pos="1438275" algn="l"/>
              </a:tabLst>
            </a:pPr>
            <a:r>
              <a:rPr lang="en-US" dirty="0"/>
              <a:t>15.00	Coffee break</a:t>
            </a:r>
          </a:p>
          <a:p>
            <a:pPr marL="0" indent="0">
              <a:buNone/>
              <a:tabLst>
                <a:tab pos="1438275" algn="l"/>
              </a:tabLst>
            </a:pPr>
            <a:r>
              <a:rPr lang="en-US" dirty="0"/>
              <a:t>15.30	Discussion</a:t>
            </a:r>
          </a:p>
          <a:p>
            <a:pPr marL="0" indent="0">
              <a:buNone/>
              <a:tabLst>
                <a:tab pos="1438275" algn="l"/>
              </a:tabLst>
            </a:pPr>
            <a:r>
              <a:rPr lang="en-US" dirty="0"/>
              <a:t>16.30	Summary</a:t>
            </a:r>
          </a:p>
          <a:p>
            <a:pPr marL="0" indent="0">
              <a:buNone/>
              <a:tabLst>
                <a:tab pos="1438275" algn="l"/>
              </a:tabLst>
            </a:pPr>
            <a:r>
              <a:rPr lang="en-US" dirty="0"/>
              <a:t>17.00	Any other business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185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Next step: Expert workshop June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Goal: look into future</a:t>
            </a:r>
          </a:p>
          <a:p>
            <a:pPr lvl="1"/>
            <a:r>
              <a:rPr lang="en-GB" dirty="0"/>
              <a:t>Non-technical developments</a:t>
            </a:r>
          </a:p>
          <a:p>
            <a:pPr lvl="2"/>
            <a:r>
              <a:rPr lang="en-GB" dirty="0"/>
              <a:t>Outsourcing to service partners</a:t>
            </a:r>
          </a:p>
          <a:p>
            <a:pPr lvl="2"/>
            <a:r>
              <a:rPr lang="en-GB" dirty="0"/>
              <a:t>Transport demands</a:t>
            </a:r>
          </a:p>
          <a:p>
            <a:pPr lvl="2"/>
            <a:r>
              <a:rPr lang="en-GB" dirty="0"/>
              <a:t>Logistic requirements</a:t>
            </a:r>
          </a:p>
          <a:p>
            <a:pPr lvl="2"/>
            <a:r>
              <a:rPr lang="en-GB" dirty="0"/>
              <a:t>Crew planning requirements</a:t>
            </a:r>
          </a:p>
          <a:p>
            <a:pPr lvl="2"/>
            <a:r>
              <a:rPr lang="en-GB" dirty="0"/>
              <a:t>Legal framework &amp; legislation / enforcement</a:t>
            </a:r>
          </a:p>
          <a:p>
            <a:pPr lvl="2"/>
            <a:r>
              <a:rPr lang="en-GB" dirty="0"/>
              <a:t>Labour market</a:t>
            </a:r>
          </a:p>
          <a:p>
            <a:pPr marL="914400" lvl="2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267676" y="6381328"/>
            <a:ext cx="586408" cy="365125"/>
          </a:xfrm>
          <a:prstGeom prst="rect">
            <a:avLst/>
          </a:prstGeom>
        </p:spPr>
        <p:txBody>
          <a:bodyPr/>
          <a:lstStyle/>
          <a:p>
            <a:fld id="{5B66F08E-2643-4597-B467-2F43F4BDB4A0}" type="slidenum">
              <a:rPr lang="de-DE" sz="1200" smtClean="0"/>
              <a:t>55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896589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Next step: Expert workshop June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Goal: look into future</a:t>
            </a:r>
          </a:p>
          <a:p>
            <a:pPr lvl="1"/>
            <a:r>
              <a:rPr lang="en-GB" dirty="0"/>
              <a:t>Technical aspects</a:t>
            </a:r>
          </a:p>
          <a:p>
            <a:pPr lvl="2"/>
            <a:r>
              <a:rPr lang="en-GB" dirty="0"/>
              <a:t>Improved and additional equipment</a:t>
            </a:r>
          </a:p>
          <a:p>
            <a:pPr lvl="2"/>
            <a:r>
              <a:rPr lang="en-GB" dirty="0"/>
              <a:t>Predictive maintenance</a:t>
            </a:r>
          </a:p>
          <a:p>
            <a:pPr lvl="2"/>
            <a:r>
              <a:rPr lang="en-GB" dirty="0"/>
              <a:t>Assistance systems / (semi-)Autonomous navigation</a:t>
            </a:r>
          </a:p>
          <a:p>
            <a:pPr lvl="2"/>
            <a:r>
              <a:rPr lang="en-GB" dirty="0"/>
              <a:t>Waterway &amp; port infrastructures</a:t>
            </a:r>
          </a:p>
          <a:p>
            <a:pPr lvl="1"/>
            <a:r>
              <a:rPr lang="en-GB" dirty="0"/>
              <a:t>Financing of technical improvement in correlation to savings of personnel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267676" y="6381328"/>
            <a:ext cx="586408" cy="365125"/>
          </a:xfrm>
          <a:prstGeom prst="rect">
            <a:avLst/>
          </a:prstGeom>
        </p:spPr>
        <p:txBody>
          <a:bodyPr/>
          <a:lstStyle/>
          <a:p>
            <a:fld id="{5B66F08E-2643-4597-B467-2F43F4BDB4A0}" type="slidenum">
              <a:rPr lang="de-DE" sz="1200" smtClean="0"/>
              <a:t>56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858567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first </a:t>
            </a:r>
            <a:r>
              <a:rPr lang="en-GB" dirty="0">
                <a:solidFill>
                  <a:srgbClr val="F79646"/>
                </a:solidFill>
              </a:rPr>
              <a:t>impression possible draft </a:t>
            </a:r>
            <a:r>
              <a:rPr lang="en-GB" dirty="0"/>
              <a:t>future tool</a:t>
            </a:r>
          </a:p>
        </p:txBody>
      </p:sp>
      <p:pic>
        <p:nvPicPr>
          <p:cNvPr id="3" name="Picture 3" descr="PICT02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45975" y="404664"/>
            <a:ext cx="907300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de-DE" sz="4000" b="1" dirty="0">
                <a:solidFill>
                  <a:srgbClr val="0070C0"/>
                </a:solidFill>
              </a:rPr>
              <a:t>Thank you very much </a:t>
            </a:r>
            <a:br>
              <a:rPr lang="en-GB" altLang="de-DE" sz="4000" b="1" dirty="0">
                <a:solidFill>
                  <a:srgbClr val="0070C0"/>
                </a:solidFill>
              </a:rPr>
            </a:br>
            <a:r>
              <a:rPr lang="en-GB" altLang="de-DE" sz="4000" b="1" dirty="0">
                <a:solidFill>
                  <a:srgbClr val="0070C0"/>
                </a:solidFill>
              </a:rPr>
              <a:t>for your attention!</a:t>
            </a:r>
            <a:endParaRPr lang="de-DE" altLang="de-DE" sz="4000" b="1" dirty="0">
              <a:solidFill>
                <a:srgbClr val="0070C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29546" y="6290747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EEECE1">
                    <a:lumMod val="90000"/>
                  </a:srgbClr>
                </a:solidFill>
                <a:latin typeface="Calibri"/>
              </a:rPr>
              <a:t>© </a:t>
            </a:r>
            <a:r>
              <a:rPr lang="de-DE" dirty="0">
                <a:solidFill>
                  <a:srgbClr val="EEECE1">
                    <a:lumMod val="90000"/>
                  </a:srgbClr>
                </a:solidFill>
                <a:latin typeface="Calibri"/>
              </a:rPr>
              <a:t>Picture: DST</a:t>
            </a:r>
          </a:p>
        </p:txBody>
      </p:sp>
    </p:spTree>
    <p:extLst>
      <p:ext uri="{BB962C8B-B14F-4D97-AF65-F5344CB8AC3E}">
        <p14:creationId xmlns:p14="http://schemas.microsoft.com/office/powerpoint/2010/main" val="360113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 of this TASCS meeting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Presenting current picture of time occupancy and workload</a:t>
            </a:r>
          </a:p>
          <a:p>
            <a:r>
              <a:rPr lang="en-US" dirty="0"/>
              <a:t>(Interim) Conclusions from the field study and approaches for the tool</a:t>
            </a:r>
          </a:p>
          <a:p>
            <a:r>
              <a:rPr lang="en-US" dirty="0"/>
              <a:t>Feedback from </a:t>
            </a:r>
            <a:br>
              <a:rPr lang="en-US" dirty="0"/>
            </a:br>
            <a:r>
              <a:rPr lang="en-US" dirty="0"/>
              <a:t>the steering group</a:t>
            </a:r>
          </a:p>
        </p:txBody>
      </p:sp>
      <p:pic>
        <p:nvPicPr>
          <p:cNvPr id="4" name="Picture 6" descr="Schermafbeelding 2017-12-03 om 21.27.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89040"/>
            <a:ext cx="2654690" cy="23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5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 txBox="1">
            <a:spLocks/>
          </p:cNvSpPr>
          <p:nvPr/>
        </p:nvSpPr>
        <p:spPr>
          <a:xfrm>
            <a:off x="482681" y="1340768"/>
            <a:ext cx="8496944" cy="4536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Defining parameters to group similar ships</a:t>
            </a:r>
          </a:p>
          <a:p>
            <a:r>
              <a:rPr lang="en-GB" dirty="0"/>
              <a:t>Interview guide for standardization of the interviews </a:t>
            </a:r>
            <a:br>
              <a:rPr lang="en-GB" dirty="0"/>
            </a:br>
            <a:r>
              <a:rPr lang="en-GB" dirty="0"/>
              <a:t>based on tasks structure</a:t>
            </a:r>
          </a:p>
        </p:txBody>
      </p:sp>
      <p:pic>
        <p:nvPicPr>
          <p:cNvPr id="5" name="Picture 4" descr="IMG_659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186320"/>
            <a:ext cx="2267744" cy="30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7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Observation checklist – ultrashort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F08E-2643-4597-B467-2F43F4BDB4A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4000" dirty="0"/>
              <a:t>Process/ vessel/ load/ organisation/ waterway</a:t>
            </a:r>
          </a:p>
          <a:p>
            <a:r>
              <a:rPr lang="en-GB" sz="4000" dirty="0"/>
              <a:t>Work (to be assessed)</a:t>
            </a:r>
          </a:p>
          <a:p>
            <a:pPr lvl="1"/>
            <a:r>
              <a:rPr lang="en-GB" dirty="0"/>
              <a:t>Planning/ preparing </a:t>
            </a:r>
          </a:p>
          <a:p>
            <a:pPr lvl="1"/>
            <a:r>
              <a:rPr lang="en-GB" dirty="0"/>
              <a:t>Managing (team, ballast, waste, bunkering, ..)</a:t>
            </a:r>
          </a:p>
          <a:p>
            <a:pPr lvl="1"/>
            <a:r>
              <a:rPr lang="en-GB" dirty="0"/>
              <a:t>Sailing/ manoeuvring/ landing/ (un-)mooring/ dredging</a:t>
            </a:r>
          </a:p>
          <a:p>
            <a:pPr lvl="1"/>
            <a:r>
              <a:rPr lang="en-GB" dirty="0"/>
              <a:t>(Un-)loading</a:t>
            </a:r>
          </a:p>
          <a:p>
            <a:pPr lvl="1"/>
            <a:r>
              <a:rPr lang="en-GB" dirty="0"/>
              <a:t>Periodic inspection, cleaning &amp; maintenance </a:t>
            </a:r>
          </a:p>
          <a:p>
            <a:pPr lvl="1"/>
            <a:r>
              <a:rPr lang="en-GB" dirty="0"/>
              <a:t>Administration (customs, logbook, shifts, sailing, ..)</a:t>
            </a:r>
          </a:p>
          <a:p>
            <a:pPr lvl="1"/>
            <a:r>
              <a:rPr lang="en-GB" dirty="0"/>
              <a:t>Handling calamities</a:t>
            </a:r>
          </a:p>
          <a:p>
            <a:pPr lvl="1"/>
            <a:r>
              <a:rPr lang="en-GB" dirty="0"/>
              <a:t>Other (personal hygiene, cooking, handover, waiting, training, ..)</a:t>
            </a:r>
          </a:p>
          <a:p>
            <a:r>
              <a:rPr lang="en-GB" sz="4000" dirty="0"/>
              <a:t>Recovery (to be assessed)</a:t>
            </a:r>
          </a:p>
          <a:p>
            <a:pPr lvl="1"/>
            <a:r>
              <a:rPr lang="en-GB" dirty="0"/>
              <a:t>Shift pattern, when, how much, where, …</a:t>
            </a:r>
          </a:p>
          <a:p>
            <a:r>
              <a:rPr lang="en-GB" sz="4000" dirty="0"/>
              <a:t>Travel/ commuting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87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 txBox="1">
            <a:spLocks/>
          </p:cNvSpPr>
          <p:nvPr/>
        </p:nvSpPr>
        <p:spPr>
          <a:xfrm>
            <a:off x="482681" y="1340768"/>
            <a:ext cx="8496944" cy="4536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Field study on board to get a picture of the actual</a:t>
            </a:r>
          </a:p>
          <a:p>
            <a:pPr lvl="1"/>
            <a:r>
              <a:rPr lang="en-GB" dirty="0"/>
              <a:t>Time occupancy and </a:t>
            </a:r>
          </a:p>
          <a:p>
            <a:pPr lvl="1"/>
            <a:r>
              <a:rPr lang="en-GB" dirty="0"/>
              <a:t>Workload</a:t>
            </a:r>
          </a:p>
          <a:p>
            <a:pPr lvl="1"/>
            <a:r>
              <a:rPr lang="en-GB" dirty="0"/>
              <a:t>Parallel activities</a:t>
            </a:r>
          </a:p>
          <a:p>
            <a:pPr lvl="1"/>
            <a:r>
              <a:rPr lang="en-GB" dirty="0"/>
              <a:t>Urgency</a:t>
            </a:r>
          </a:p>
          <a:p>
            <a:pPr lvl="1"/>
            <a:r>
              <a:rPr lang="en-GB" dirty="0"/>
              <a:t>by competences</a:t>
            </a:r>
          </a:p>
          <a:p>
            <a:r>
              <a:rPr lang="en-GB" dirty="0"/>
              <a:t>Evaluation of the interviews </a:t>
            </a:r>
            <a:br>
              <a:rPr lang="en-GB" dirty="0"/>
            </a:br>
            <a:r>
              <a:rPr lang="en-GB" dirty="0"/>
              <a:t>and finding correlations</a:t>
            </a:r>
          </a:p>
          <a:p>
            <a:endParaRPr lang="en-GB" dirty="0"/>
          </a:p>
        </p:txBody>
      </p:sp>
      <p:pic>
        <p:nvPicPr>
          <p:cNvPr id="5" name="Picture 5" descr="Schermafbeelding 2017-12-03 om 21.21.5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267752"/>
            <a:ext cx="1840774" cy="37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0638"/>
      </p:ext>
    </p:extLst>
  </p:cSld>
  <p:clrMapOvr>
    <a:masterClrMapping/>
  </p:clrMapOvr>
</p:sld>
</file>

<file path=ppt/theme/theme1.xml><?xml version="1.0" encoding="utf-8"?>
<a:theme xmlns:a="http://schemas.openxmlformats.org/drawingml/2006/main" name="T A S C S  Folien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ST">
      <a:majorFont>
        <a:latin typeface="Droid Sans"/>
        <a:ea typeface=""/>
        <a:cs typeface=""/>
      </a:majorFont>
      <a:minorFont>
        <a:latin typeface="Droid Seri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2219</Words>
  <Application>Microsoft Office PowerPoint</Application>
  <PresentationFormat>On-screen Show (4:3)</PresentationFormat>
  <Paragraphs>431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Courier New</vt:lpstr>
      <vt:lpstr>Trebuchet MS</vt:lpstr>
      <vt:lpstr>Wingdings</vt:lpstr>
      <vt:lpstr>ＭＳ Ｐゴシック</vt:lpstr>
      <vt:lpstr>MS Mincho</vt:lpstr>
      <vt:lpstr>Droid Sans</vt:lpstr>
      <vt:lpstr>Calibri</vt:lpstr>
      <vt:lpstr>Droid Serif</vt:lpstr>
      <vt:lpstr>Arial</vt:lpstr>
      <vt:lpstr>T A S C S  Folienmaster</vt:lpstr>
      <vt:lpstr>T A S C S</vt:lpstr>
      <vt:lpstr>Agenda </vt:lpstr>
      <vt:lpstr>TASCS: Objective &amp; motivation</vt:lpstr>
      <vt:lpstr>Goal &amp; Research Questions of TASCS</vt:lpstr>
      <vt:lpstr>TASCS - Deliverables</vt:lpstr>
      <vt:lpstr>Goal of this TASCS meeting</vt:lpstr>
      <vt:lpstr>Methodology</vt:lpstr>
      <vt:lpstr>Observation checklist – ultrashort</vt:lpstr>
      <vt:lpstr>Methodology</vt:lpstr>
      <vt:lpstr>Methodology</vt:lpstr>
      <vt:lpstr>Parameters of the Research</vt:lpstr>
      <vt:lpstr>Vessel visits</vt:lpstr>
      <vt:lpstr>Organization of visits – our impression</vt:lpstr>
      <vt:lpstr>Vessel visits</vt:lpstr>
      <vt:lpstr>Vessel Visits – 1. Dry bulk</vt:lpstr>
      <vt:lpstr>Vessel Visits – 2. Liquid bulk</vt:lpstr>
      <vt:lpstr>Vessel Visits – 3. Container</vt:lpstr>
      <vt:lpstr>Vessel Visits – 4. Convoys</vt:lpstr>
      <vt:lpstr>Vessel Visits – 5. Day Trip / Ferries</vt:lpstr>
      <vt:lpstr>Vessel Visits – 6. Cabin</vt:lpstr>
      <vt:lpstr>Vessel Visits – 7. Tugs</vt:lpstr>
      <vt:lpstr>Overview visited vessels</vt:lpstr>
      <vt:lpstr>Vessel visits / Challenges</vt:lpstr>
      <vt:lpstr>Preliminary general conclusions I </vt:lpstr>
      <vt:lpstr>Preliminary general conclusions II </vt:lpstr>
      <vt:lpstr>Preliminary general conclusions III </vt:lpstr>
      <vt:lpstr>Preliminary general conclusions IV</vt:lpstr>
      <vt:lpstr>Preliminary approach</vt:lpstr>
      <vt:lpstr>1. Navigation (Cat I)</vt:lpstr>
      <vt:lpstr>1. Navigation (Cat I)</vt:lpstr>
      <vt:lpstr>2. Cargo handling (Cat. I/II)</vt:lpstr>
      <vt:lpstr>2. Cargo handling</vt:lpstr>
      <vt:lpstr>3. Operation of the craft</vt:lpstr>
      <vt:lpstr>3. Operation of the craft</vt:lpstr>
      <vt:lpstr>4. Periodic inspections (Cat. II)</vt:lpstr>
      <vt:lpstr>4. Periodic inspections (Cat. II)</vt:lpstr>
      <vt:lpstr>5. Maintenance &amp; Repair</vt:lpstr>
      <vt:lpstr>5. Maintenance &amp; Repair</vt:lpstr>
      <vt:lpstr>6. Communication (Cat. I)</vt:lpstr>
      <vt:lpstr>6. Communication (Cat. I)</vt:lpstr>
      <vt:lpstr>7. HSE / Emergencies (Cat I)</vt:lpstr>
      <vt:lpstr>8. Entrepreneuring (Cat. II)</vt:lpstr>
      <vt:lpstr>9. Other Tasks</vt:lpstr>
      <vt:lpstr>10. Recovery / Pause</vt:lpstr>
      <vt:lpstr>10. Recovery</vt:lpstr>
      <vt:lpstr>11. Travel</vt:lpstr>
      <vt:lpstr>Preliminary Conclusions</vt:lpstr>
      <vt:lpstr>Preliminary Conclusions</vt:lpstr>
      <vt:lpstr>State of technical equipment</vt:lpstr>
      <vt:lpstr>Legislative Framework (selection)</vt:lpstr>
      <vt:lpstr>Outlook to future regulation</vt:lpstr>
      <vt:lpstr>Qualification</vt:lpstr>
      <vt:lpstr>first impression possible draft future tool</vt:lpstr>
      <vt:lpstr>Agenda </vt:lpstr>
      <vt:lpstr>Next step: Expert workshop June</vt:lpstr>
      <vt:lpstr>Next step: Expert workshop June</vt:lpstr>
      <vt:lpstr>first impression possible draft future tool</vt:lpstr>
    </vt:vector>
  </TitlesOfParts>
  <Company>DST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A S C S</dc:title>
  <dc:creator>Rupert Henn</dc:creator>
  <cp:lastModifiedBy>ETF ETF</cp:lastModifiedBy>
  <cp:revision>146</cp:revision>
  <cp:lastPrinted>2018-05-28T17:05:51Z</cp:lastPrinted>
  <dcterms:created xsi:type="dcterms:W3CDTF">2018-05-18T06:52:16Z</dcterms:created>
  <dcterms:modified xsi:type="dcterms:W3CDTF">2018-07-16T07:32:34Z</dcterms:modified>
</cp:coreProperties>
</file>